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7" r:id="rId2"/>
    <p:sldId id="258" r:id="rId3"/>
    <p:sldId id="259" r:id="rId4"/>
    <p:sldId id="260" r:id="rId5"/>
    <p:sldId id="262" r:id="rId6"/>
    <p:sldId id="264" r:id="rId7"/>
    <p:sldId id="265"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21" autoAdjust="0"/>
    <p:restoredTop sz="94660"/>
  </p:normalViewPr>
  <p:slideViewPr>
    <p:cSldViewPr snapToGrid="0">
      <p:cViewPr varScale="1">
        <p:scale>
          <a:sx n="71" d="100"/>
          <a:sy n="71" d="100"/>
        </p:scale>
        <p:origin x="-606" y="5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28403" y="945913"/>
            <a:ext cx="8637073" cy="2618554"/>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1128404" y="3564467"/>
            <a:ext cx="8637072" cy="1071095"/>
          </a:xfrm>
        </p:spPr>
        <p:txBody>
          <a:bodyPr tIns="91440" bIns="91440">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E10EFAC-DD16-4B8B-B214-04548E94D0C6}" type="datetimeFigureOut">
              <a:rPr lang="id-ID" smtClean="0"/>
              <a:pPr/>
              <a:t>24/04/2017</a:t>
            </a:fld>
            <a:endParaRPr lang="id-ID"/>
          </a:p>
        </p:txBody>
      </p:sp>
      <p:sp>
        <p:nvSpPr>
          <p:cNvPr id="5" name="Footer Placeholder 4"/>
          <p:cNvSpPr>
            <a:spLocks noGrp="1"/>
          </p:cNvSpPr>
          <p:nvPr>
            <p:ph type="ftr" sz="quarter" idx="11"/>
          </p:nvPr>
        </p:nvSpPr>
        <p:spPr>
          <a:xfrm>
            <a:off x="1127124" y="329307"/>
            <a:ext cx="5943668" cy="309201"/>
          </a:xfrm>
        </p:spPr>
        <p:txBody>
          <a:bodyPr/>
          <a:lstStyle/>
          <a:p>
            <a:endParaRPr lang="id-ID"/>
          </a:p>
        </p:txBody>
      </p:sp>
      <p:sp>
        <p:nvSpPr>
          <p:cNvPr id="6" name="Slide Number Placeholder 5"/>
          <p:cNvSpPr>
            <a:spLocks noGrp="1"/>
          </p:cNvSpPr>
          <p:nvPr>
            <p:ph type="sldNum" sz="quarter" idx="12"/>
          </p:nvPr>
        </p:nvSpPr>
        <p:spPr>
          <a:xfrm>
            <a:off x="9924392" y="134930"/>
            <a:ext cx="811019" cy="503578"/>
          </a:xfrm>
        </p:spPr>
        <p:txBody>
          <a:bodyPr/>
          <a:lstStyle/>
          <a:p>
            <a:fld id="{755875AA-83F1-40CD-BE0D-F451BF3BDDEF}" type="slidenum">
              <a:rPr lang="id-ID" smtClean="0"/>
              <a:pPr/>
              <a:t>‹#›</a:t>
            </a:fld>
            <a:endParaRPr lang="id-ID"/>
          </a:p>
        </p:txBody>
      </p:sp>
      <p:pic>
        <p:nvPicPr>
          <p:cNvPr id="16" name="Picture 15" descr="RedHashing.emf"/>
          <p:cNvPicPr>
            <a:picLocks/>
          </p:cNvPicPr>
          <p:nvPr/>
        </p:nvPicPr>
        <p:blipFill rotWithShape="1">
          <a:blip r:embed="rId2" cstate="print">
            <a:duotone>
              <a:schemeClr val="accent1">
                <a:shade val="45000"/>
                <a:satMod val="135000"/>
              </a:schemeClr>
              <a:prstClr val="white"/>
            </a:duotone>
            <a:extLst>
              <a:ext uri="{28A0092B-C50C-407E-A947-70E740481C1C}">
                <a14:useLocalDpi xmlns=""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 xmlns:p14="http://schemas.microsoft.com/office/powerpoint/2010/main" val="4231525187"/>
      </p:ext>
    </p:extLst>
  </p:cSld>
  <p:clrMapOvr>
    <a:masterClrMapping/>
  </p:clrMapOvr>
  <p:extLst>
    <p:ext uri="{DCECCB84-F9BA-43D5-87BE-67443E8EF086}">
      <p15:sldGuideLst xmlns=""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10EFAC-DD16-4B8B-B214-04548E94D0C6}" type="datetimeFigureOut">
              <a:rPr lang="id-ID" smtClean="0"/>
              <a:pPr/>
              <a:t>24/04/2017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55875AA-83F1-40CD-BE0D-F451BF3BDDEF}" type="slidenum">
              <a:rPr lang="id-ID" smtClean="0"/>
              <a:pPr/>
              <a:t>‹#›</a:t>
            </a:fld>
            <a:endParaRPr lang="id-ID"/>
          </a:p>
        </p:txBody>
      </p:sp>
      <p:pic>
        <p:nvPicPr>
          <p:cNvPr id="15" name="Picture 14" descr="RedHashing.emf"/>
          <p:cNvPicPr>
            <a:picLocks/>
          </p:cNvPicPr>
          <p:nvPr/>
        </p:nvPicPr>
        <p:blipFill rotWithShape="1">
          <a:blip r:embed="rId2" cstate="print">
            <a:duotone>
              <a:schemeClr val="accent1">
                <a:shade val="45000"/>
                <a:satMod val="135000"/>
              </a:schemeClr>
              <a:prstClr val="white"/>
            </a:duotone>
            <a:extLst>
              <a:ext uri="{28A0092B-C50C-407E-A947-70E740481C1C}">
                <a14:useLocalDpi xmlns=""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 xmlns:p14="http://schemas.microsoft.com/office/powerpoint/2010/main" val="462412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4709"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30270"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10EFAC-DD16-4B8B-B214-04548E94D0C6}" type="datetimeFigureOut">
              <a:rPr lang="id-ID" smtClean="0"/>
              <a:pPr/>
              <a:t>24/04/2017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55875AA-83F1-40CD-BE0D-F451BF3BDDEF}" type="slidenum">
              <a:rPr lang="id-ID" smtClean="0"/>
              <a:pPr/>
              <a:t>‹#›</a:t>
            </a:fld>
            <a:endParaRPr lang="id-ID"/>
          </a:p>
        </p:txBody>
      </p:sp>
      <p:pic>
        <p:nvPicPr>
          <p:cNvPr id="17" name="Picture 16" descr="RedHashing.emf"/>
          <p:cNvPicPr>
            <a:picLocks/>
          </p:cNvPicPr>
          <p:nvPr/>
        </p:nvPicPr>
        <p:blipFill rotWithShape="1">
          <a:blip r:embed="rId2" cstate="print">
            <a:duotone>
              <a:schemeClr val="accent1">
                <a:shade val="45000"/>
                <a:satMod val="135000"/>
              </a:schemeClr>
              <a:prstClr val="white"/>
            </a:duotone>
            <a:extLst>
              <a:ext uri="{28A0092B-C50C-407E-A947-70E740481C1C}">
                <a14:useLocalDpi xmlns="" xmlns:a14="http://schemas.microsoft.com/office/drawing/2010/main" val="0"/>
              </a:ext>
            </a:extLst>
          </a:blip>
          <a:srcRect l="-115" r="59215" b="36435"/>
          <a:stretch/>
        </p:blipFill>
        <p:spPr>
          <a:xfrm rot="5400000">
            <a:off x="8642279" y="3046916"/>
            <a:ext cx="4663440" cy="155448"/>
          </a:xfrm>
          <a:prstGeom prst="rect">
            <a:avLst/>
          </a:prstGeom>
          <a:noFill/>
          <a:ln>
            <a:noFill/>
          </a:ln>
        </p:spPr>
      </p:pic>
    </p:spTree>
    <p:extLst>
      <p:ext uri="{BB962C8B-B14F-4D97-AF65-F5344CB8AC3E}">
        <p14:creationId xmlns="" xmlns:p14="http://schemas.microsoft.com/office/powerpoint/2010/main" val="1833214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sz="1200"/>
            </a:lvl1pPr>
          </a:lstStyle>
          <a:p>
            <a:fld id="{0E10EFAC-DD16-4B8B-B214-04548E94D0C6}" type="datetimeFigureOut">
              <a:rPr lang="id-ID" smtClean="0"/>
              <a:pPr/>
              <a:t>24/04/2017</a:t>
            </a:fld>
            <a:endParaRPr lang="id-ID"/>
          </a:p>
        </p:txBody>
      </p:sp>
      <p:sp>
        <p:nvSpPr>
          <p:cNvPr id="5" name="Footer Placeholder 4"/>
          <p:cNvSpPr>
            <a:spLocks noGrp="1"/>
          </p:cNvSpPr>
          <p:nvPr>
            <p:ph type="ftr" sz="quarter" idx="11"/>
          </p:nvPr>
        </p:nvSpPr>
        <p:spPr/>
        <p:txBody>
          <a:bodyPr/>
          <a:lstStyle>
            <a:lvl1pPr>
              <a:defRPr sz="1200"/>
            </a:lvl1pPr>
          </a:lstStyle>
          <a:p>
            <a:endParaRPr lang="id-ID"/>
          </a:p>
        </p:txBody>
      </p:sp>
      <p:sp>
        <p:nvSpPr>
          <p:cNvPr id="6" name="Slide Number Placeholder 5"/>
          <p:cNvSpPr>
            <a:spLocks noGrp="1"/>
          </p:cNvSpPr>
          <p:nvPr>
            <p:ph type="sldNum" sz="quarter" idx="12"/>
          </p:nvPr>
        </p:nvSpPr>
        <p:spPr/>
        <p:txBody>
          <a:bodyPr/>
          <a:lstStyle/>
          <a:p>
            <a:fld id="{755875AA-83F1-40CD-BE0D-F451BF3BDDEF}" type="slidenum">
              <a:rPr lang="id-ID" smtClean="0"/>
              <a:pPr/>
              <a:t>‹#›</a:t>
            </a:fld>
            <a:endParaRPr lang="id-ID"/>
          </a:p>
        </p:txBody>
      </p:sp>
      <p:pic>
        <p:nvPicPr>
          <p:cNvPr id="24" name="Picture 23" descr="RedHashing.emf"/>
          <p:cNvPicPr>
            <a:picLocks/>
          </p:cNvPicPr>
          <p:nvPr/>
        </p:nvPicPr>
        <p:blipFill rotWithShape="1">
          <a:blip r:embed="rId2" cstate="print">
            <a:duotone>
              <a:schemeClr val="accent1">
                <a:shade val="45000"/>
                <a:satMod val="135000"/>
              </a:schemeClr>
              <a:prstClr val="white"/>
            </a:duotone>
            <a:extLst>
              <a:ext uri="{28A0092B-C50C-407E-A947-70E740481C1C}">
                <a14:useLocalDpi xmlns=""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 xmlns:p14="http://schemas.microsoft.com/office/powerpoint/2010/main" val="4092265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29167" y="1756129"/>
            <a:ext cx="8619060" cy="2050065"/>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129166" y="3806195"/>
            <a:ext cx="861906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E10EFAC-DD16-4B8B-B214-04548E94D0C6}" type="datetimeFigureOut">
              <a:rPr lang="id-ID" smtClean="0"/>
              <a:pPr/>
              <a:t>24/04/2017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55875AA-83F1-40CD-BE0D-F451BF3BDDEF}" type="slidenum">
              <a:rPr lang="id-ID" smtClean="0"/>
              <a:pPr/>
              <a:t>‹#›</a:t>
            </a:fld>
            <a:endParaRPr lang="id-ID"/>
          </a:p>
        </p:txBody>
      </p:sp>
      <p:pic>
        <p:nvPicPr>
          <p:cNvPr id="16" name="Picture 15" descr="RedHashing.emf"/>
          <p:cNvPicPr>
            <a:picLocks/>
          </p:cNvPicPr>
          <p:nvPr/>
        </p:nvPicPr>
        <p:blipFill rotWithShape="1">
          <a:blip r:embed="rId2" cstate="print">
            <a:duotone>
              <a:schemeClr val="accent1">
                <a:shade val="45000"/>
                <a:satMod val="135000"/>
              </a:schemeClr>
              <a:prstClr val="white"/>
            </a:duotone>
            <a:extLst>
              <a:ext uri="{28A0092B-C50C-407E-A947-70E740481C1C}">
                <a14:useLocalDpi xmlns=""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 xmlns:p14="http://schemas.microsoft.com/office/powerpoint/2010/main" val="3441661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31052" y="958037"/>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29166" y="2165621"/>
            <a:ext cx="4645152" cy="329385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5606" y="2171769"/>
            <a:ext cx="4645152" cy="32870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E10EFAC-DD16-4B8B-B214-04548E94D0C6}" type="datetimeFigureOut">
              <a:rPr lang="id-ID" smtClean="0"/>
              <a:pPr/>
              <a:t>24/04/2017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55875AA-83F1-40CD-BE0D-F451BF3BDDEF}" type="slidenum">
              <a:rPr lang="id-ID" smtClean="0"/>
              <a:pPr/>
              <a:t>‹#›</a:t>
            </a:fld>
            <a:endParaRPr lang="id-ID"/>
          </a:p>
        </p:txBody>
      </p:sp>
      <p:pic>
        <p:nvPicPr>
          <p:cNvPr id="16" name="Picture 15" descr="RedHashing.emf"/>
          <p:cNvPicPr>
            <a:picLocks/>
          </p:cNvPicPr>
          <p:nvPr/>
        </p:nvPicPr>
        <p:blipFill rotWithShape="1">
          <a:blip r:embed="rId2" cstate="print">
            <a:duotone>
              <a:schemeClr val="accent1">
                <a:shade val="45000"/>
                <a:satMod val="135000"/>
              </a:schemeClr>
              <a:prstClr val="white"/>
            </a:duotone>
            <a:extLst>
              <a:ext uri="{28A0092B-C50C-407E-A947-70E740481C1C}">
                <a14:useLocalDpi xmlns=""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 xmlns:p14="http://schemas.microsoft.com/office/powerpoint/2010/main" val="4181860978"/>
      </p:ext>
    </p:extLst>
  </p:cSld>
  <p:clrMapOvr>
    <a:masterClrMapping/>
  </p:clrMapOvr>
  <p:extLst>
    <p:ext uri="{DCECCB84-F9BA-43D5-87BE-67443E8EF086}">
      <p15:sldGuideLst xmlns=""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29166" y="953336"/>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9166" y="2169727"/>
            <a:ext cx="4645152" cy="801943"/>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29166" y="2974448"/>
            <a:ext cx="4645152" cy="24938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4337" y="2173181"/>
            <a:ext cx="4645152" cy="802237"/>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94337" y="2971669"/>
            <a:ext cx="4645152" cy="24871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E10EFAC-DD16-4B8B-B214-04548E94D0C6}" type="datetimeFigureOut">
              <a:rPr lang="id-ID" smtClean="0"/>
              <a:pPr/>
              <a:t>24/04/2017</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755875AA-83F1-40CD-BE0D-F451BF3BDDEF}" type="slidenum">
              <a:rPr lang="id-ID" smtClean="0"/>
              <a:pPr/>
              <a:t>‹#›</a:t>
            </a:fld>
            <a:endParaRPr lang="id-ID"/>
          </a:p>
        </p:txBody>
      </p:sp>
      <p:pic>
        <p:nvPicPr>
          <p:cNvPr id="18" name="Picture 17" descr="RedHashing.emf"/>
          <p:cNvPicPr>
            <a:picLocks/>
          </p:cNvPicPr>
          <p:nvPr/>
        </p:nvPicPr>
        <p:blipFill rotWithShape="1">
          <a:blip r:embed="rId2" cstate="print">
            <a:duotone>
              <a:schemeClr val="accent1">
                <a:shade val="45000"/>
                <a:satMod val="135000"/>
              </a:schemeClr>
              <a:prstClr val="white"/>
            </a:duotone>
            <a:extLst>
              <a:ext uri="{28A0092B-C50C-407E-A947-70E740481C1C}">
                <a14:useLocalDpi xmlns=""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 xmlns:p14="http://schemas.microsoft.com/office/powerpoint/2010/main" val="1322295639"/>
      </p:ext>
    </p:extLst>
  </p:cSld>
  <p:clrMapOvr>
    <a:masterClrMapping/>
  </p:clrMapOvr>
  <p:extLst>
    <p:ext uri="{DCECCB84-F9BA-43D5-87BE-67443E8EF086}">
      <p15:sldGuideLst xmlns=""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E10EFAC-DD16-4B8B-B214-04548E94D0C6}" type="datetimeFigureOut">
              <a:rPr lang="id-ID" smtClean="0"/>
              <a:pPr/>
              <a:t>24/04/2017</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755875AA-83F1-40CD-BE0D-F451BF3BDDEF}" type="slidenum">
              <a:rPr lang="id-ID" smtClean="0"/>
              <a:pPr/>
              <a:t>‹#›</a:t>
            </a:fld>
            <a:endParaRPr lang="id-ID"/>
          </a:p>
        </p:txBody>
      </p:sp>
      <p:pic>
        <p:nvPicPr>
          <p:cNvPr id="14" name="Picture 13" descr="RedHashing.emf"/>
          <p:cNvPicPr>
            <a:picLocks/>
          </p:cNvPicPr>
          <p:nvPr/>
        </p:nvPicPr>
        <p:blipFill rotWithShape="1">
          <a:blip r:embed="rId2" cstate="print">
            <a:duotone>
              <a:schemeClr val="accent1">
                <a:shade val="45000"/>
                <a:satMod val="135000"/>
              </a:schemeClr>
              <a:prstClr val="white"/>
            </a:duotone>
            <a:extLst>
              <a:ext uri="{28A0092B-C50C-407E-A947-70E740481C1C}">
                <a14:useLocalDpi xmlns=""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 xmlns:p14="http://schemas.microsoft.com/office/powerpoint/2010/main" val="3586696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10EFAC-DD16-4B8B-B214-04548E94D0C6}" type="datetimeFigureOut">
              <a:rPr lang="id-ID" smtClean="0"/>
              <a:pPr/>
              <a:t>24/04/2017</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755875AA-83F1-40CD-BE0D-F451BF3BDDEF}" type="slidenum">
              <a:rPr lang="id-ID" smtClean="0"/>
              <a:pPr/>
              <a:t>‹#›</a:t>
            </a:fld>
            <a:endParaRPr lang="id-ID"/>
          </a:p>
        </p:txBody>
      </p:sp>
    </p:spTree>
    <p:extLst>
      <p:ext uri="{BB962C8B-B14F-4D97-AF65-F5344CB8AC3E}">
        <p14:creationId xmlns="" xmlns:p14="http://schemas.microsoft.com/office/powerpoint/2010/main" val="1784855069"/>
      </p:ext>
    </p:extLst>
  </p:cSld>
  <p:clrMapOvr>
    <a:masterClrMapping/>
  </p:clrMapOvr>
  <p:extLst>
    <p:ext uri="{DCECCB84-F9BA-43D5-87BE-67443E8EF086}">
      <p15:sldGuideLst xmlns=""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4291" y="952578"/>
            <a:ext cx="3275013" cy="2322176"/>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723334" y="952578"/>
            <a:ext cx="6012470" cy="4505221"/>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4291" y="3274754"/>
            <a:ext cx="3275013" cy="2178918"/>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E10EFAC-DD16-4B8B-B214-04548E94D0C6}" type="datetimeFigureOut">
              <a:rPr lang="id-ID" smtClean="0"/>
              <a:pPr/>
              <a:t>24/04/2017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55875AA-83F1-40CD-BE0D-F451BF3BDDEF}" type="slidenum">
              <a:rPr lang="id-ID" smtClean="0"/>
              <a:pPr/>
              <a:t>‹#›</a:t>
            </a:fld>
            <a:endParaRPr lang="id-ID"/>
          </a:p>
        </p:txBody>
      </p:sp>
      <p:pic>
        <p:nvPicPr>
          <p:cNvPr id="16" name="Picture 15" descr="RedHashing.emf"/>
          <p:cNvPicPr>
            <a:picLocks/>
          </p:cNvPicPr>
          <p:nvPr/>
        </p:nvPicPr>
        <p:blipFill rotWithShape="1">
          <a:blip r:embed="rId2" cstate="print">
            <a:duotone>
              <a:schemeClr val="accent1">
                <a:shade val="45000"/>
                <a:satMod val="135000"/>
              </a:schemeClr>
              <a:prstClr val="white"/>
            </a:duotone>
            <a:extLst>
              <a:ext uri="{28A0092B-C50C-407E-A947-70E740481C1C}">
                <a14:useLocalDpi xmlns="" xmlns:a14="http://schemas.microsoft.com/office/drawing/2010/main" val="0"/>
              </a:ext>
            </a:extLst>
          </a:blip>
          <a:srcRect l="-115" r="15828" b="36435"/>
          <a:stretch/>
        </p:blipFill>
        <p:spPr>
          <a:xfrm>
            <a:off x="1125460" y="643464"/>
            <a:ext cx="9610344" cy="155448"/>
          </a:xfrm>
          <a:prstGeom prst="rect">
            <a:avLst/>
          </a:prstGeom>
          <a:noFill/>
          <a:ln>
            <a:noFill/>
          </a:ln>
        </p:spPr>
      </p:pic>
    </p:spTree>
    <p:extLst>
      <p:ext uri="{BB962C8B-B14F-4D97-AF65-F5344CB8AC3E}">
        <p14:creationId xmlns="" xmlns:p14="http://schemas.microsoft.com/office/powerpoint/2010/main" val="3114198765"/>
      </p:ext>
    </p:extLst>
  </p:cSld>
  <p:clrMapOvr>
    <a:masterClrMapping/>
  </p:clrMapOvr>
  <p:extLst>
    <p:ext uri="{DCECCB84-F9BA-43D5-87BE-67443E8EF086}">
      <p15:sldGuideLst xmlns=""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29124" y="1129513"/>
            <a:ext cx="5854872" cy="1924208"/>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8247" y="3053721"/>
            <a:ext cx="5846486" cy="2096013"/>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125300" y="5469856"/>
            <a:ext cx="5849605" cy="320123"/>
          </a:xfrm>
        </p:spPr>
        <p:txBody>
          <a:bodyPr/>
          <a:lstStyle>
            <a:lvl1pPr algn="l">
              <a:defRPr/>
            </a:lvl1pPr>
          </a:lstStyle>
          <a:p>
            <a:fld id="{0E10EFAC-DD16-4B8B-B214-04548E94D0C6}" type="datetimeFigureOut">
              <a:rPr lang="id-ID" smtClean="0"/>
              <a:pPr/>
              <a:t>24/04/2017</a:t>
            </a:fld>
            <a:endParaRPr lang="id-ID"/>
          </a:p>
        </p:txBody>
      </p:sp>
      <p:sp>
        <p:nvSpPr>
          <p:cNvPr id="6" name="Footer Placeholder 5"/>
          <p:cNvSpPr>
            <a:spLocks noGrp="1"/>
          </p:cNvSpPr>
          <p:nvPr>
            <p:ph type="ftr" sz="quarter" idx="11"/>
          </p:nvPr>
        </p:nvSpPr>
        <p:spPr>
          <a:xfrm>
            <a:off x="1125300" y="318640"/>
            <a:ext cx="4877818" cy="320931"/>
          </a:xfrm>
        </p:spPr>
        <p:txBody>
          <a:bodyPr/>
          <a:lstStyle/>
          <a:p>
            <a:endParaRPr lang="id-ID"/>
          </a:p>
        </p:txBody>
      </p:sp>
      <p:sp>
        <p:nvSpPr>
          <p:cNvPr id="7" name="Slide Number Placeholder 6"/>
          <p:cNvSpPr>
            <a:spLocks noGrp="1"/>
          </p:cNvSpPr>
          <p:nvPr>
            <p:ph type="sldNum" sz="quarter" idx="12"/>
          </p:nvPr>
        </p:nvSpPr>
        <p:spPr>
          <a:xfrm>
            <a:off x="6176794" y="137408"/>
            <a:ext cx="811019" cy="503578"/>
          </a:xfrm>
        </p:spPr>
        <p:txBody>
          <a:bodyPr/>
          <a:lstStyle/>
          <a:p>
            <a:fld id="{755875AA-83F1-40CD-BE0D-F451BF3BDDEF}" type="slidenum">
              <a:rPr lang="id-ID" smtClean="0"/>
              <a:pPr/>
              <a:t>‹#›</a:t>
            </a:fld>
            <a:endParaRPr lang="id-ID"/>
          </a:p>
        </p:txBody>
      </p:sp>
      <p:pic>
        <p:nvPicPr>
          <p:cNvPr id="22" name="Picture 21" descr="RedHashing.emf"/>
          <p:cNvPicPr>
            <a:picLocks/>
          </p:cNvPicPr>
          <p:nvPr/>
        </p:nvPicPr>
        <p:blipFill rotWithShape="1">
          <a:blip r:embed="rId2" cstate="print">
            <a:duotone>
              <a:schemeClr val="accent1">
                <a:shade val="45000"/>
                <a:satMod val="135000"/>
              </a:schemeClr>
              <a:prstClr val="white"/>
            </a:duotone>
            <a:extLst>
              <a:ext uri="{28A0092B-C50C-407E-A947-70E740481C1C}">
                <a14:useLocalDpi xmlns="" xmlns:a14="http://schemas.microsoft.com/office/drawing/2010/main" val="0"/>
              </a:ext>
            </a:extLst>
          </a:blip>
          <a:srcRect l="-116" t="474" r="48549" b="36564"/>
          <a:stretch/>
        </p:blipFill>
        <p:spPr>
          <a:xfrm>
            <a:off x="1125460" y="643464"/>
            <a:ext cx="5879592" cy="155448"/>
          </a:xfrm>
          <a:prstGeom prst="rect">
            <a:avLst/>
          </a:prstGeom>
          <a:noFill/>
          <a:ln>
            <a:noFill/>
          </a:ln>
        </p:spPr>
      </p:pic>
    </p:spTree>
    <p:extLst>
      <p:ext uri="{BB962C8B-B14F-4D97-AF65-F5344CB8AC3E}">
        <p14:creationId xmlns="" xmlns:p14="http://schemas.microsoft.com/office/powerpoint/2010/main" val="3641242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13" cstate="print">
            <a:extLst>
              <a:ext uri="{28A0092B-C50C-407E-A947-70E740481C1C}">
                <a14:useLocalDpi xmlns="" xmlns:a14="http://schemas.microsoft.com/office/drawing/2010/main" val="0"/>
              </a:ext>
            </a:extLst>
          </a:blip>
          <a:srcRect t="1538" b="-1538"/>
          <a:stretch/>
        </p:blipFill>
        <p:spPr>
          <a:xfrm>
            <a:off x="0" y="6119336"/>
            <a:ext cx="12192000" cy="742950"/>
          </a:xfrm>
          <a:prstGeom prst="rect">
            <a:avLst/>
          </a:prstGeom>
        </p:spPr>
      </p:pic>
      <p:sp>
        <p:nvSpPr>
          <p:cNvPr id="13" name="Rectangle 12"/>
          <p:cNvSpPr/>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30270" y="953324"/>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130270" y="2171769"/>
            <a:ext cx="9603275" cy="329457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32830" y="330370"/>
            <a:ext cx="2515396"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0E10EFAC-DD16-4B8B-B214-04548E94D0C6}" type="datetimeFigureOut">
              <a:rPr lang="id-ID" smtClean="0"/>
              <a:pPr/>
              <a:t>24/04/2017</a:t>
            </a:fld>
            <a:endParaRPr lang="id-ID"/>
          </a:p>
        </p:txBody>
      </p:sp>
      <p:sp>
        <p:nvSpPr>
          <p:cNvPr id="5" name="Footer Placeholder 4"/>
          <p:cNvSpPr>
            <a:spLocks noGrp="1"/>
          </p:cNvSpPr>
          <p:nvPr>
            <p:ph type="ftr" sz="quarter" idx="3"/>
          </p:nvPr>
        </p:nvSpPr>
        <p:spPr>
          <a:xfrm>
            <a:off x="1130270"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9918076" y="137408"/>
            <a:ext cx="811019" cy="503578"/>
          </a:xfrm>
          <a:prstGeom prst="rect">
            <a:avLst/>
          </a:prstGeom>
        </p:spPr>
        <p:txBody>
          <a:bodyPr vert="horz" lIns="91440" tIns="45720" rIns="91440" bIns="45720" rtlCol="0" anchor="t"/>
          <a:lstStyle>
            <a:lvl1pPr algn="r">
              <a:defRPr sz="2800">
                <a:solidFill>
                  <a:schemeClr val="accent1"/>
                </a:solidFill>
              </a:defRPr>
            </a:lvl1pPr>
          </a:lstStyle>
          <a:p>
            <a:fld id="{755875AA-83F1-40CD-BE0D-F451BF3BDDEF}" type="slidenum">
              <a:rPr lang="id-ID" smtClean="0"/>
              <a:pPr/>
              <a:t>‹#›</a:t>
            </a:fld>
            <a:endParaRPr lang="id-ID"/>
          </a:p>
        </p:txBody>
      </p:sp>
    </p:spTree>
    <p:extLst>
      <p:ext uri="{BB962C8B-B14F-4D97-AF65-F5344CB8AC3E}">
        <p14:creationId xmlns="" xmlns:p14="http://schemas.microsoft.com/office/powerpoint/2010/main" val="1343772956"/>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ontent Placeholder 42"/>
          <p:cNvSpPr>
            <a:spLocks noGrp="1"/>
          </p:cNvSpPr>
          <p:nvPr>
            <p:ph idx="1"/>
          </p:nvPr>
        </p:nvSpPr>
        <p:spPr>
          <a:xfrm>
            <a:off x="2039017" y="721510"/>
            <a:ext cx="7818784" cy="180795"/>
          </a:xfrm>
        </p:spPr>
        <p:txBody>
          <a:bodyPr>
            <a:noAutofit/>
          </a:bodyPr>
          <a:lstStyle/>
          <a:p>
            <a:pPr algn="ctr">
              <a:lnSpc>
                <a:spcPct val="100000"/>
              </a:lnSpc>
              <a:buNone/>
            </a:pPr>
            <a:r>
              <a:rPr lang="id-ID" sz="1800" b="1" dirty="0">
                <a:latin typeface="Times New Roman" panose="02020603050405020304" pitchFamily="18" charset="0"/>
                <a:cs typeface="Times New Roman" panose="02020603050405020304" pitchFamily="18" charset="0"/>
              </a:rPr>
              <a:t>SISTEM PENDUKUNG KEPUTUSAN MUTASI TERHADAP </a:t>
            </a:r>
          </a:p>
          <a:p>
            <a:pPr algn="ctr">
              <a:lnSpc>
                <a:spcPct val="100000"/>
              </a:lnSpc>
              <a:buNone/>
            </a:pPr>
            <a:r>
              <a:rPr lang="id-ID" sz="1800" b="1" dirty="0">
                <a:latin typeface="Times New Roman" panose="02020603050405020304" pitchFamily="18" charset="0"/>
                <a:cs typeface="Times New Roman" panose="02020603050405020304" pitchFamily="18" charset="0"/>
              </a:rPr>
              <a:t>APARATUR SIPIL NEGARA (ASN) MENGGUNAKAN </a:t>
            </a:r>
          </a:p>
          <a:p>
            <a:pPr algn="ctr">
              <a:lnSpc>
                <a:spcPct val="100000"/>
              </a:lnSpc>
              <a:buNone/>
            </a:pPr>
            <a:r>
              <a:rPr lang="id-ID" sz="1800" b="1" dirty="0">
                <a:latin typeface="Times New Roman" panose="02020603050405020304" pitchFamily="18" charset="0"/>
                <a:cs typeface="Times New Roman" panose="02020603050405020304" pitchFamily="18" charset="0"/>
              </a:rPr>
              <a:t>METODE  </a:t>
            </a:r>
            <a:r>
              <a:rPr lang="id-ID" sz="1800" b="1" i="1" dirty="0">
                <a:latin typeface="Times New Roman" panose="02020603050405020304" pitchFamily="18" charset="0"/>
                <a:cs typeface="Times New Roman" panose="02020603050405020304" pitchFamily="18" charset="0"/>
              </a:rPr>
              <a:t>ANALYTICAL HIERARCHY PROCESS </a:t>
            </a:r>
            <a:r>
              <a:rPr lang="id-ID" sz="1800" i="1" dirty="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a:p>
            <a:pPr>
              <a:lnSpc>
                <a:spcPct val="100000"/>
              </a:lnSpc>
              <a:buNone/>
            </a:pPr>
            <a:endParaRPr lang="en-US" sz="1800" dirty="0">
              <a:latin typeface="Times New Roman" panose="02020603050405020304" pitchFamily="18" charset="0"/>
              <a:cs typeface="Times New Roman" panose="02020603050405020304" pitchFamily="18" charset="0"/>
            </a:endParaRPr>
          </a:p>
        </p:txBody>
      </p:sp>
      <p:sp>
        <p:nvSpPr>
          <p:cNvPr id="7170" name="Rectangle 2"/>
          <p:cNvSpPr>
            <a:spLocks noChangeArrowheads="1"/>
          </p:cNvSpPr>
          <p:nvPr/>
        </p:nvSpPr>
        <p:spPr bwMode="auto">
          <a:xfrm>
            <a:off x="3376423" y="1911618"/>
            <a:ext cx="5143972"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d-ID" sz="14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(Studi Kasus Pada Kantor Kementerian Agama Kota Gorontalo)</a:t>
            </a:r>
            <a:endParaRPr kumimoji="0" lang="id-ID"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7171" name="Rectangle 3"/>
          <p:cNvSpPr>
            <a:spLocks noChangeArrowheads="1"/>
          </p:cNvSpPr>
          <p:nvPr/>
        </p:nvSpPr>
        <p:spPr bwMode="auto">
          <a:xfrm>
            <a:off x="4978650" y="2265153"/>
            <a:ext cx="1848328"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d-ID" sz="1400" b="1" i="0" u="none" strike="noStrike" cap="none" normalizeH="0" baseline="0" dirty="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Oleh </a:t>
            </a:r>
            <a:endParaRPr kumimoji="0" lang="en-US"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d-ID" sz="1400" b="1" i="0" u="none" strike="noStrike" cap="none" normalizeH="0" baseline="0" dirty="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MAHDIN A. KARIM</a:t>
            </a:r>
            <a:endParaRPr kumimoji="0" lang="en-US"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sv-SE" sz="1400" b="1" i="0" u="none" strike="noStrike" cap="none" normalizeH="0" baseline="0" dirty="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T</a:t>
            </a:r>
            <a:r>
              <a:rPr kumimoji="0" lang="id-ID" sz="1400" b="1" i="0" u="none" strike="noStrike" cap="none" normalizeH="0" baseline="0" dirty="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3113118</a:t>
            </a:r>
            <a:endParaRPr kumimoji="0" lang="en-US"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7172" name="Rectangle 4"/>
          <p:cNvSpPr>
            <a:spLocks noChangeArrowheads="1"/>
          </p:cNvSpPr>
          <p:nvPr/>
        </p:nvSpPr>
        <p:spPr bwMode="auto">
          <a:xfrm>
            <a:off x="-193186" y="3156966"/>
            <a:ext cx="12192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d-ID"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SKRIPSI</a:t>
            </a:r>
            <a:endParaRPr kumimoji="0" lang="en-US"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d-ID"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Untuk memenuhi salah satu syarat ujian</a:t>
            </a:r>
            <a:endParaRPr kumimoji="0" lang="en-US"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d-ID"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guna memperoleh gelar Sarjana</a:t>
            </a:r>
            <a:endParaRPr kumimoji="0" lang="id-ID" sz="1600" b="0" i="0" u="none" strike="noStrike" cap="none" normalizeH="0" baseline="0" dirty="0">
              <a:ln>
                <a:noFill/>
              </a:ln>
              <a:solidFill>
                <a:schemeClr val="tx1"/>
              </a:solidFill>
              <a:effectLst/>
              <a:latin typeface="Times New Roman" pitchFamily="18" charset="0"/>
              <a:cs typeface="Times New Roman" pitchFamily="18" charset="0"/>
            </a:endParaRPr>
          </a:p>
        </p:txBody>
      </p:sp>
      <p:pic>
        <p:nvPicPr>
          <p:cNvPr id="10" name="Picture 2" descr="F:\didin\propsal mk\logo.png"/>
          <p:cNvPicPr>
            <a:picLocks noChangeAspect="1" noChangeArrowheads="1"/>
          </p:cNvPicPr>
          <p:nvPr/>
        </p:nvPicPr>
        <p:blipFill>
          <a:blip r:embed="rId2" cstate="print"/>
          <a:srcRect/>
          <a:stretch>
            <a:fillRect/>
          </a:stretch>
        </p:blipFill>
        <p:spPr bwMode="auto">
          <a:xfrm>
            <a:off x="5253699" y="4328061"/>
            <a:ext cx="1298230" cy="1152036"/>
          </a:xfrm>
          <a:prstGeom prst="rect">
            <a:avLst/>
          </a:prstGeom>
          <a:noFill/>
        </p:spPr>
      </p:pic>
      <p:sp>
        <p:nvSpPr>
          <p:cNvPr id="11" name="Rectangle 4"/>
          <p:cNvSpPr>
            <a:spLocks noChangeArrowheads="1"/>
          </p:cNvSpPr>
          <p:nvPr/>
        </p:nvSpPr>
        <p:spPr bwMode="auto">
          <a:xfrm>
            <a:off x="-147591" y="5582035"/>
            <a:ext cx="12192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d-ID"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PROGRAM SARJANA</a:t>
            </a:r>
          </a:p>
          <a:p>
            <a:pPr marL="0" marR="0" lvl="0" indent="0" algn="ctr" defTabSz="914400" rtl="0" eaLnBrk="1" fontAlgn="base" latinLnBrk="0" hangingPunct="1">
              <a:lnSpc>
                <a:spcPct val="100000"/>
              </a:lnSpc>
              <a:spcBef>
                <a:spcPct val="0"/>
              </a:spcBef>
              <a:spcAft>
                <a:spcPct val="0"/>
              </a:spcAft>
              <a:buClrTx/>
              <a:buSzTx/>
              <a:buFontTx/>
              <a:buNone/>
              <a:tabLst/>
            </a:pPr>
            <a:r>
              <a:rPr lang="id-ID" sz="1600" b="1" dirty="0">
                <a:latin typeface="Times New Roman" pitchFamily="18" charset="0"/>
                <a:cs typeface="Times New Roman" pitchFamily="18" charset="0"/>
              </a:rPr>
              <a:t>FAKULTAS ILMU KOMPUTER</a:t>
            </a:r>
          </a:p>
          <a:p>
            <a:pPr marL="0" marR="0" lvl="0" indent="0" algn="ctr" defTabSz="914400" rtl="0" eaLnBrk="1" fontAlgn="base" latinLnBrk="0" hangingPunct="1">
              <a:lnSpc>
                <a:spcPct val="100000"/>
              </a:lnSpc>
              <a:spcBef>
                <a:spcPct val="0"/>
              </a:spcBef>
              <a:spcAft>
                <a:spcPct val="0"/>
              </a:spcAft>
              <a:buClrTx/>
              <a:buSzTx/>
              <a:buFontTx/>
              <a:buNone/>
              <a:tabLst/>
            </a:pPr>
            <a:r>
              <a:rPr kumimoji="0" lang="id-ID" sz="1600" b="1" i="0" u="none" strike="noStrike" cap="none" normalizeH="0" baseline="0" dirty="0">
                <a:ln>
                  <a:noFill/>
                </a:ln>
                <a:solidFill>
                  <a:schemeClr val="tx1"/>
                </a:solidFill>
                <a:effectLst/>
                <a:latin typeface="Times New Roman" pitchFamily="18" charset="0"/>
                <a:cs typeface="Times New Roman" pitchFamily="18" charset="0"/>
              </a:rPr>
              <a:t>UNIVERSITAS ICHSAN GORONTALO</a:t>
            </a:r>
          </a:p>
          <a:p>
            <a:pPr marL="0" marR="0" lvl="0" indent="0" algn="ctr" defTabSz="914400" rtl="0" eaLnBrk="1" fontAlgn="base" latinLnBrk="0" hangingPunct="1">
              <a:lnSpc>
                <a:spcPct val="100000"/>
              </a:lnSpc>
              <a:spcBef>
                <a:spcPct val="0"/>
              </a:spcBef>
              <a:spcAft>
                <a:spcPct val="0"/>
              </a:spcAft>
              <a:buClrTx/>
              <a:buSzTx/>
              <a:buFontTx/>
              <a:buNone/>
              <a:tabLst/>
            </a:pPr>
            <a:r>
              <a:rPr lang="id-ID" sz="1600" b="1" dirty="0">
                <a:latin typeface="Times New Roman" pitchFamily="18" charset="0"/>
                <a:cs typeface="Times New Roman" pitchFamily="18" charset="0"/>
              </a:rPr>
              <a:t>2017</a:t>
            </a:r>
            <a:endParaRPr kumimoji="0" lang="id-ID" sz="1600" b="0" i="0" u="none" strike="noStrike" cap="none" normalizeH="0" baseline="0" dirty="0">
              <a:ln>
                <a:noFill/>
              </a:ln>
              <a:solidFill>
                <a:schemeClr val="tx1"/>
              </a:solidFill>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241888563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72"/>
          <p:cNvSpPr/>
          <p:nvPr/>
        </p:nvSpPr>
        <p:spPr>
          <a:xfrm>
            <a:off x="7562903" y="854133"/>
            <a:ext cx="3211135" cy="1200329"/>
          </a:xfrm>
          <a:prstGeom prst="rect">
            <a:avLst/>
          </a:prstGeom>
        </p:spPr>
        <p:txBody>
          <a:bodyPr wrap="none">
            <a:spAutoFit/>
            <a:scene3d>
              <a:camera prst="isometricOffAxis1Right"/>
              <a:lightRig rig="threePt" dir="t"/>
            </a:scene3d>
          </a:bodyPr>
          <a:lstStyle/>
          <a:p>
            <a:r>
              <a:rPr lang="en-US" sz="3600" b="1" dirty="0" err="1">
                <a:effectLst>
                  <a:reflection blurRad="6350" stA="60000" endA="900" endPos="58000" dir="5400000" sy="-100000" algn="bl" rotWithShape="0"/>
                </a:effectLst>
                <a:latin typeface="Times New Roman" panose="02020603050405020304" pitchFamily="18" charset="0"/>
                <a:ea typeface="Calibri" panose="020F0502020204030204" pitchFamily="34" charset="0"/>
              </a:rPr>
              <a:t>Analisa</a:t>
            </a:r>
            <a:r>
              <a:rPr lang="en-US" sz="3600" b="1" dirty="0">
                <a:effectLst>
                  <a:reflection blurRad="6350" stA="60000" endA="900" endPos="58000" dir="5400000" sy="-100000" algn="bl" rotWithShape="0"/>
                </a:effectLst>
                <a:latin typeface="Times New Roman" panose="02020603050405020304" pitchFamily="18" charset="0"/>
                <a:ea typeface="Calibri" panose="020F0502020204030204" pitchFamily="34" charset="0"/>
              </a:rPr>
              <a:t> </a:t>
            </a:r>
            <a:r>
              <a:rPr lang="en-US" sz="3600" b="1" dirty="0" err="1">
                <a:effectLst>
                  <a:reflection blurRad="6350" stA="60000" endA="900" endPos="58000" dir="5400000" sy="-100000" algn="bl" rotWithShape="0"/>
                </a:effectLst>
                <a:latin typeface="Times New Roman" panose="02020603050405020304" pitchFamily="18" charset="0"/>
                <a:ea typeface="Calibri" panose="020F0502020204030204" pitchFamily="34" charset="0"/>
              </a:rPr>
              <a:t>Sistem</a:t>
            </a:r>
            <a:r>
              <a:rPr lang="en-US" sz="3600" b="1" dirty="0">
                <a:effectLst>
                  <a:reflection blurRad="6350" stA="60000" endA="900" endPos="58000" dir="5400000" sy="-100000" algn="bl" rotWithShape="0"/>
                </a:effectLst>
                <a:latin typeface="Times New Roman" panose="02020603050405020304" pitchFamily="18" charset="0"/>
                <a:ea typeface="Calibri" panose="020F0502020204030204" pitchFamily="34" charset="0"/>
              </a:rPr>
              <a:t> </a:t>
            </a:r>
            <a:endParaRPr lang="id-ID" sz="3600" b="1" dirty="0">
              <a:effectLst>
                <a:reflection blurRad="6350" stA="60000" endA="900" endPos="58000" dir="5400000" sy="-100000" algn="bl" rotWithShape="0"/>
              </a:effectLst>
              <a:latin typeface="Times New Roman" panose="02020603050405020304" pitchFamily="18" charset="0"/>
              <a:ea typeface="Calibri" panose="020F0502020204030204" pitchFamily="34" charset="0"/>
            </a:endParaRPr>
          </a:p>
          <a:p>
            <a:r>
              <a:rPr lang="en-US" sz="3600" b="1" dirty="0" err="1">
                <a:effectLst>
                  <a:reflection blurRad="6350" stA="60000" endA="900" endPos="58000" dir="5400000" sy="-100000" algn="bl" rotWithShape="0"/>
                </a:effectLst>
                <a:latin typeface="Times New Roman" panose="02020603050405020304" pitchFamily="18" charset="0"/>
                <a:ea typeface="Calibri" panose="020F0502020204030204" pitchFamily="34" charset="0"/>
              </a:rPr>
              <a:t>Berjalan</a:t>
            </a:r>
            <a:endParaRPr lang="id-ID" sz="3600" dirty="0">
              <a:effectLst>
                <a:reflection blurRad="6350" stA="60000" endA="900" endPos="58000" dir="5400000" sy="-100000" algn="bl" rotWithShape="0"/>
              </a:effectLst>
            </a:endParaRPr>
          </a:p>
        </p:txBody>
      </p:sp>
      <p:pic>
        <p:nvPicPr>
          <p:cNvPr id="260" name="Picture 6" descr="C:\Users\ichal\Pictures\latihan brosur\Untitled-1.png"/>
          <p:cNvPicPr>
            <a:picLocks noChangeAspect="1" noChangeArrowheads="1"/>
          </p:cNvPicPr>
          <p:nvPr/>
        </p:nvPicPr>
        <p:blipFill>
          <a:blip r:embed="rId2" cstate="print"/>
          <a:srcRect/>
          <a:stretch>
            <a:fillRect/>
          </a:stretch>
        </p:blipFill>
        <p:spPr bwMode="auto">
          <a:xfrm>
            <a:off x="10138310" y="4108925"/>
            <a:ext cx="2477000" cy="2414292"/>
          </a:xfrm>
          <a:prstGeom prst="rect">
            <a:avLst/>
          </a:prstGeom>
          <a:noFill/>
          <a:effectLst>
            <a:softEdge rad="317500"/>
          </a:effectLst>
        </p:spPr>
      </p:pic>
      <p:pic>
        <p:nvPicPr>
          <p:cNvPr id="261" name="Picture 7" descr="C:\Users\ichal\Pictures\latihan brosur\xx.png"/>
          <p:cNvPicPr>
            <a:picLocks noChangeAspect="1" noChangeArrowheads="1"/>
          </p:cNvPicPr>
          <p:nvPr/>
        </p:nvPicPr>
        <p:blipFill>
          <a:blip r:embed="rId3" cstate="print"/>
          <a:srcRect/>
          <a:stretch>
            <a:fillRect/>
          </a:stretch>
        </p:blipFill>
        <p:spPr bwMode="auto">
          <a:xfrm>
            <a:off x="10288667" y="4255475"/>
            <a:ext cx="2176287" cy="2121192"/>
          </a:xfrm>
          <a:prstGeom prst="rect">
            <a:avLst/>
          </a:prstGeom>
          <a:noFill/>
        </p:spPr>
      </p:pic>
      <p:sp>
        <p:nvSpPr>
          <p:cNvPr id="614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 name="Picture 2"/>
          <p:cNvPicPr>
            <a:picLocks noChangeAspect="1"/>
          </p:cNvPicPr>
          <p:nvPr/>
        </p:nvPicPr>
        <p:blipFill>
          <a:blip r:embed="rId4" cstate="print"/>
          <a:stretch>
            <a:fillRect/>
          </a:stretch>
        </p:blipFill>
        <p:spPr>
          <a:xfrm>
            <a:off x="0" y="854133"/>
            <a:ext cx="7036904" cy="7712133"/>
          </a:xfrm>
          <a:prstGeom prst="rect">
            <a:avLst/>
          </a:prstGeom>
        </p:spPr>
      </p:pic>
    </p:spTree>
    <p:extLst>
      <p:ext uri="{BB962C8B-B14F-4D97-AF65-F5344CB8AC3E}">
        <p14:creationId xmlns="" xmlns:p14="http://schemas.microsoft.com/office/powerpoint/2010/main" val="235691722"/>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barn(inHorizontal)">
                                      <p:cBhvr>
                                        <p:cTn id="7" dur="500"/>
                                        <p:tgtEl>
                                          <p:spTgt spid="260"/>
                                        </p:tgtEl>
                                      </p:cBhvr>
                                    </p:animEffect>
                                  </p:childTnLst>
                                </p:cTn>
                              </p:par>
                              <p:par>
                                <p:cTn id="8" presetID="16" presetClass="entr" presetSubtype="26" fill="hold" nodeType="withEffect">
                                  <p:stCondLst>
                                    <p:cond delay="0"/>
                                  </p:stCondLst>
                                  <p:childTnLst>
                                    <p:set>
                                      <p:cBhvr>
                                        <p:cTn id="9" dur="1" fill="hold">
                                          <p:stCondLst>
                                            <p:cond delay="0"/>
                                          </p:stCondLst>
                                        </p:cTn>
                                        <p:tgtEl>
                                          <p:spTgt spid="261"/>
                                        </p:tgtEl>
                                        <p:attrNameLst>
                                          <p:attrName>style.visibility</p:attrName>
                                        </p:attrNameLst>
                                      </p:cBhvr>
                                      <p:to>
                                        <p:strVal val="visible"/>
                                      </p:to>
                                    </p:set>
                                    <p:animEffect transition="in" filter="barn(inHorizontal)">
                                      <p:cBhvr>
                                        <p:cTn id="10" dur="500"/>
                                        <p:tgtEl>
                                          <p:spTgt spid="261"/>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26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225"/>
          <p:cNvSpPr/>
          <p:nvPr/>
        </p:nvSpPr>
        <p:spPr>
          <a:xfrm>
            <a:off x="2475184" y="3414485"/>
            <a:ext cx="242374" cy="246221"/>
          </a:xfrm>
          <a:prstGeom prst="rect">
            <a:avLst/>
          </a:prstGeom>
        </p:spPr>
        <p:txBody>
          <a:bodyPr wrap="none">
            <a:spAutoFit/>
          </a:bodyPr>
          <a:lstStyle/>
          <a:p>
            <a:r>
              <a:rPr lang="id-ID" sz="1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a:t>
            </a:r>
            <a:endParaRPr lang="id-ID" sz="1000" dirty="0"/>
          </a:p>
        </p:txBody>
      </p:sp>
      <p:sp>
        <p:nvSpPr>
          <p:cNvPr id="106" name="Rectangle 105"/>
          <p:cNvSpPr/>
          <p:nvPr/>
        </p:nvSpPr>
        <p:spPr>
          <a:xfrm>
            <a:off x="6272421" y="642529"/>
            <a:ext cx="248786" cy="246221"/>
          </a:xfrm>
          <a:prstGeom prst="rect">
            <a:avLst/>
          </a:prstGeom>
        </p:spPr>
        <p:txBody>
          <a:bodyPr wrap="none">
            <a:spAutoFit/>
          </a:bodyPr>
          <a:lstStyle/>
          <a:p>
            <a:r>
              <a:rPr lang="id-ID" sz="1000" dirty="0">
                <a:solidFill>
                  <a:schemeClr val="bg1"/>
                </a:solidFill>
                <a:latin typeface="Times New Roman" panose="02020603050405020304" pitchFamily="18" charset="0"/>
                <a:cs typeface="Times New Roman" panose="02020603050405020304" pitchFamily="18" charset="0"/>
              </a:rPr>
              <a:t>b</a:t>
            </a:r>
            <a:endParaRPr lang="id-ID" sz="1000" dirty="0"/>
          </a:p>
        </p:txBody>
      </p:sp>
      <p:sp>
        <p:nvSpPr>
          <p:cNvPr id="227" name="Rectangle 226"/>
          <p:cNvSpPr/>
          <p:nvPr/>
        </p:nvSpPr>
        <p:spPr>
          <a:xfrm>
            <a:off x="3980282" y="5452653"/>
            <a:ext cx="1935145" cy="369332"/>
          </a:xfrm>
          <a:prstGeom prst="rect">
            <a:avLst/>
          </a:prstGeom>
        </p:spPr>
        <p:txBody>
          <a:bodyPr wrap="none">
            <a:spAutoFit/>
          </a:bodyPr>
          <a:lstStyle/>
          <a:p>
            <a:r>
              <a:rPr lang="id-ID" b="1" dirty="0">
                <a:effectLst>
                  <a:reflection blurRad="6350" stA="60000" endA="900" endPos="58000" dir="5400000" sy="-100000" algn="bl" rotWithShape="0"/>
                </a:effectLst>
                <a:latin typeface="Times New Roman" panose="02020603050405020304" pitchFamily="18" charset="0"/>
                <a:ea typeface="Calibri" panose="020F0502020204030204" pitchFamily="34" charset="0"/>
              </a:rPr>
              <a:t>Diagram Konteks</a:t>
            </a:r>
            <a:endParaRPr lang="id-ID" dirty="0">
              <a:effectLst>
                <a:reflection blurRad="6350" stA="60000" endA="900" endPos="58000" dir="5400000" sy="-100000" algn="bl" rotWithShape="0"/>
              </a:effectLst>
            </a:endParaRPr>
          </a:p>
        </p:txBody>
      </p:sp>
      <p:pic>
        <p:nvPicPr>
          <p:cNvPr id="112" name="Picture 6" descr="C:\Users\ichal\Pictures\latihan brosur\Untitled-1.png"/>
          <p:cNvPicPr>
            <a:picLocks noChangeAspect="1" noChangeArrowheads="1"/>
          </p:cNvPicPr>
          <p:nvPr/>
        </p:nvPicPr>
        <p:blipFill>
          <a:blip r:embed="rId2" cstate="print"/>
          <a:srcRect/>
          <a:stretch>
            <a:fillRect/>
          </a:stretch>
        </p:blipFill>
        <p:spPr bwMode="auto">
          <a:xfrm>
            <a:off x="9990634" y="3936843"/>
            <a:ext cx="2477000" cy="2414292"/>
          </a:xfrm>
          <a:prstGeom prst="rect">
            <a:avLst/>
          </a:prstGeom>
          <a:noFill/>
          <a:effectLst>
            <a:softEdge rad="317500"/>
          </a:effectLst>
        </p:spPr>
      </p:pic>
      <p:pic>
        <p:nvPicPr>
          <p:cNvPr id="113" name="Picture 7" descr="C:\Users\ichal\Pictures\latihan brosur\xx.png"/>
          <p:cNvPicPr>
            <a:picLocks noChangeAspect="1" noChangeArrowheads="1"/>
          </p:cNvPicPr>
          <p:nvPr/>
        </p:nvPicPr>
        <p:blipFill>
          <a:blip r:embed="rId3" cstate="print"/>
          <a:srcRect/>
          <a:stretch>
            <a:fillRect/>
          </a:stretch>
        </p:blipFill>
        <p:spPr bwMode="auto">
          <a:xfrm>
            <a:off x="10140991" y="4083393"/>
            <a:ext cx="2176287" cy="2121192"/>
          </a:xfrm>
          <a:prstGeom prst="rect">
            <a:avLst/>
          </a:prstGeom>
          <a:noFill/>
        </p:spPr>
      </p:pic>
      <p:sp>
        <p:nvSpPr>
          <p:cNvPr id="5123" name="Rectangle 3"/>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4" cstate="print"/>
          <a:stretch>
            <a:fillRect/>
          </a:stretch>
        </p:blipFill>
        <p:spPr>
          <a:xfrm>
            <a:off x="474383" y="888750"/>
            <a:ext cx="8983516" cy="4563903"/>
          </a:xfrm>
          <a:prstGeom prst="rect">
            <a:avLst/>
          </a:prstGeom>
        </p:spPr>
      </p:pic>
    </p:spTree>
    <p:extLst>
      <p:ext uri="{BB962C8B-B14F-4D97-AF65-F5344CB8AC3E}">
        <p14:creationId xmlns="" xmlns:p14="http://schemas.microsoft.com/office/powerpoint/2010/main" val="2991214023"/>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barn(inHorizontal)">
                                      <p:cBhvr>
                                        <p:cTn id="7" dur="500"/>
                                        <p:tgtEl>
                                          <p:spTgt spid="112"/>
                                        </p:tgtEl>
                                      </p:cBhvr>
                                    </p:animEffect>
                                  </p:childTnLst>
                                </p:cTn>
                              </p:par>
                              <p:par>
                                <p:cTn id="8" presetID="16" presetClass="entr" presetSubtype="26" fill="hold" nodeType="withEffect">
                                  <p:stCondLst>
                                    <p:cond delay="0"/>
                                  </p:stCondLst>
                                  <p:childTnLst>
                                    <p:set>
                                      <p:cBhvr>
                                        <p:cTn id="9" dur="1" fill="hold">
                                          <p:stCondLst>
                                            <p:cond delay="0"/>
                                          </p:stCondLst>
                                        </p:cTn>
                                        <p:tgtEl>
                                          <p:spTgt spid="113"/>
                                        </p:tgtEl>
                                        <p:attrNameLst>
                                          <p:attrName>style.visibility</p:attrName>
                                        </p:attrNameLst>
                                      </p:cBhvr>
                                      <p:to>
                                        <p:strVal val="visible"/>
                                      </p:to>
                                    </p:set>
                                    <p:animEffect transition="in" filter="barn(inHorizontal)">
                                      <p:cBhvr>
                                        <p:cTn id="10" dur="500"/>
                                        <p:tgtEl>
                                          <p:spTgt spid="113"/>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1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Rectangle 158"/>
          <p:cNvSpPr/>
          <p:nvPr/>
        </p:nvSpPr>
        <p:spPr>
          <a:xfrm>
            <a:off x="10359704" y="3088461"/>
            <a:ext cx="301686" cy="369332"/>
          </a:xfrm>
          <a:prstGeom prst="rect">
            <a:avLst/>
          </a:prstGeom>
        </p:spPr>
        <p:txBody>
          <a:bodyPr wrap="none">
            <a:spAutoFit/>
          </a:bodyPr>
          <a:lstStyle/>
          <a:p>
            <a:r>
              <a:rPr lang="id-ID" dirty="0">
                <a:solidFill>
                  <a:schemeClr val="bg1"/>
                </a:solidFill>
              </a:rPr>
              <a:t>3</a:t>
            </a:r>
          </a:p>
        </p:txBody>
      </p:sp>
      <p:sp>
        <p:nvSpPr>
          <p:cNvPr id="132" name="Rectangle 131"/>
          <p:cNvSpPr/>
          <p:nvPr/>
        </p:nvSpPr>
        <p:spPr>
          <a:xfrm>
            <a:off x="3763633" y="5665144"/>
            <a:ext cx="2217274" cy="369332"/>
          </a:xfrm>
          <a:prstGeom prst="rect">
            <a:avLst/>
          </a:prstGeom>
        </p:spPr>
        <p:txBody>
          <a:bodyPr wrap="none">
            <a:spAutoFit/>
          </a:bodyPr>
          <a:lstStyle/>
          <a:p>
            <a:r>
              <a:rPr lang="en-US" b="1" dirty="0">
                <a:effectLst>
                  <a:reflection blurRad="6350" stA="60000" endA="900" endPos="58000" dir="5400000" sy="-100000" algn="bl" rotWithShape="0"/>
                </a:effectLst>
                <a:latin typeface="Times New Roman" panose="02020603050405020304" pitchFamily="18" charset="0"/>
                <a:ea typeface="Calibri" panose="020F0502020204030204" pitchFamily="34" charset="0"/>
              </a:rPr>
              <a:t>Diagram </a:t>
            </a:r>
            <a:r>
              <a:rPr lang="en-US" b="1" dirty="0" err="1">
                <a:effectLst>
                  <a:reflection blurRad="6350" stA="60000" endA="900" endPos="58000" dir="5400000" sy="-100000" algn="bl" rotWithShape="0"/>
                </a:effectLst>
                <a:latin typeface="Times New Roman" panose="02020603050405020304" pitchFamily="18" charset="0"/>
                <a:ea typeface="Calibri" panose="020F0502020204030204" pitchFamily="34" charset="0"/>
              </a:rPr>
              <a:t>Berjenjang</a:t>
            </a:r>
            <a:endParaRPr lang="id-ID" b="1" dirty="0">
              <a:effectLst>
                <a:reflection blurRad="6350" stA="60000" endA="900" endPos="58000" dir="5400000" sy="-100000" algn="bl" rotWithShape="0"/>
              </a:effectLst>
            </a:endParaRPr>
          </a:p>
        </p:txBody>
      </p:sp>
      <p:pic>
        <p:nvPicPr>
          <p:cNvPr id="176" name="Picture 6" descr="C:\Users\ichal\Pictures\latihan brosur\Untitled-1.png"/>
          <p:cNvPicPr>
            <a:picLocks noChangeAspect="1" noChangeArrowheads="1"/>
          </p:cNvPicPr>
          <p:nvPr/>
        </p:nvPicPr>
        <p:blipFill>
          <a:blip r:embed="rId2" cstate="print"/>
          <a:srcRect/>
          <a:stretch>
            <a:fillRect/>
          </a:stretch>
        </p:blipFill>
        <p:spPr bwMode="auto">
          <a:xfrm>
            <a:off x="10010173" y="3955348"/>
            <a:ext cx="2477000" cy="2414292"/>
          </a:xfrm>
          <a:prstGeom prst="rect">
            <a:avLst/>
          </a:prstGeom>
          <a:noFill/>
          <a:effectLst>
            <a:softEdge rad="317500"/>
          </a:effectLst>
        </p:spPr>
      </p:pic>
      <p:pic>
        <p:nvPicPr>
          <p:cNvPr id="177" name="Picture 7" descr="C:\Users\ichal\Pictures\latihan brosur\xx.png"/>
          <p:cNvPicPr>
            <a:picLocks noChangeAspect="1" noChangeArrowheads="1"/>
          </p:cNvPicPr>
          <p:nvPr/>
        </p:nvPicPr>
        <p:blipFill>
          <a:blip r:embed="rId3" cstate="print"/>
          <a:srcRect/>
          <a:stretch>
            <a:fillRect/>
          </a:stretch>
        </p:blipFill>
        <p:spPr bwMode="auto">
          <a:xfrm>
            <a:off x="10160529" y="4101898"/>
            <a:ext cx="2176287" cy="2121192"/>
          </a:xfrm>
          <a:prstGeom prst="rect">
            <a:avLst/>
          </a:prstGeom>
          <a:noFill/>
        </p:spPr>
      </p:pic>
      <p:sp>
        <p:nvSpPr>
          <p:cNvPr id="4098"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 name="Picture 1"/>
          <p:cNvPicPr>
            <a:picLocks noChangeAspect="1"/>
          </p:cNvPicPr>
          <p:nvPr/>
        </p:nvPicPr>
        <p:blipFill>
          <a:blip r:embed="rId4" cstate="print"/>
          <a:stretch>
            <a:fillRect/>
          </a:stretch>
        </p:blipFill>
        <p:spPr>
          <a:xfrm>
            <a:off x="251790" y="881110"/>
            <a:ext cx="9240961" cy="4784034"/>
          </a:xfrm>
          <a:prstGeom prst="rect">
            <a:avLst/>
          </a:prstGeom>
        </p:spPr>
      </p:pic>
    </p:spTree>
    <p:extLst>
      <p:ext uri="{BB962C8B-B14F-4D97-AF65-F5344CB8AC3E}">
        <p14:creationId xmlns="" xmlns:p14="http://schemas.microsoft.com/office/powerpoint/2010/main" val="37816734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barn(inHorizontal)">
                                      <p:cBhvr>
                                        <p:cTn id="7" dur="500"/>
                                        <p:tgtEl>
                                          <p:spTgt spid="176"/>
                                        </p:tgtEl>
                                      </p:cBhvr>
                                    </p:animEffect>
                                  </p:childTnLst>
                                </p:cTn>
                              </p:par>
                              <p:par>
                                <p:cTn id="8" presetID="16" presetClass="entr" presetSubtype="26" fill="hold" nodeType="withEffect">
                                  <p:stCondLst>
                                    <p:cond delay="0"/>
                                  </p:stCondLst>
                                  <p:childTnLst>
                                    <p:set>
                                      <p:cBhvr>
                                        <p:cTn id="9" dur="1" fill="hold">
                                          <p:stCondLst>
                                            <p:cond delay="0"/>
                                          </p:stCondLst>
                                        </p:cTn>
                                        <p:tgtEl>
                                          <p:spTgt spid="177"/>
                                        </p:tgtEl>
                                        <p:attrNameLst>
                                          <p:attrName>style.visibility</p:attrName>
                                        </p:attrNameLst>
                                      </p:cBhvr>
                                      <p:to>
                                        <p:strVal val="visible"/>
                                      </p:to>
                                    </p:set>
                                    <p:animEffect transition="in" filter="barn(inHorizontal)">
                                      <p:cBhvr>
                                        <p:cTn id="10" dur="500"/>
                                        <p:tgtEl>
                                          <p:spTgt spid="177"/>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17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3815184" y="1051549"/>
            <a:ext cx="2074393" cy="1477328"/>
          </a:xfrm>
          <a:prstGeom prst="rect">
            <a:avLst/>
          </a:prstGeom>
        </p:spPr>
        <p:txBody>
          <a:bodyPr wrap="square">
            <a:spAutoFit/>
          </a:bodyPr>
          <a:lstStyle/>
          <a:p>
            <a:r>
              <a:rPr lang="en-US" dirty="0" err="1">
                <a:latin typeface="Arial" panose="020B0604020202020204" pitchFamily="34" charset="0"/>
              </a:rPr>
              <a:t>Dik</a:t>
            </a:r>
            <a:r>
              <a:rPr lang="en-US" dirty="0">
                <a:latin typeface="Arial" panose="020B0604020202020204" pitchFamily="34" charset="0"/>
              </a:rPr>
              <a:t>.</a:t>
            </a:r>
          </a:p>
          <a:p>
            <a:r>
              <a:rPr lang="en-US" dirty="0">
                <a:latin typeface="Arial" panose="020B0604020202020204" pitchFamily="34" charset="0"/>
              </a:rPr>
              <a:t>N = 15</a:t>
            </a:r>
          </a:p>
          <a:p>
            <a:r>
              <a:rPr lang="en-US" dirty="0">
                <a:latin typeface="Arial" panose="020B0604020202020204" pitchFamily="34" charset="0"/>
              </a:rPr>
              <a:t>E = </a:t>
            </a:r>
            <a:r>
              <a:rPr lang="en-US" dirty="0"/>
              <a:t>20</a:t>
            </a:r>
            <a:endParaRPr lang="en-US" dirty="0">
              <a:latin typeface="Arial" panose="020B0604020202020204" pitchFamily="34" charset="0"/>
            </a:endParaRPr>
          </a:p>
          <a:p>
            <a:r>
              <a:rPr lang="en-US" dirty="0">
                <a:latin typeface="Arial" panose="020B0604020202020204" pitchFamily="34" charset="0"/>
              </a:rPr>
              <a:t>P = 6</a:t>
            </a:r>
          </a:p>
          <a:p>
            <a:r>
              <a:rPr lang="en-US" dirty="0">
                <a:latin typeface="Arial" panose="020B0604020202020204" pitchFamily="34" charset="0"/>
              </a:rPr>
              <a:t>R = 7</a:t>
            </a:r>
          </a:p>
        </p:txBody>
      </p:sp>
      <p:sp>
        <p:nvSpPr>
          <p:cNvPr id="19" name="Rectangle 18"/>
          <p:cNvSpPr/>
          <p:nvPr/>
        </p:nvSpPr>
        <p:spPr>
          <a:xfrm>
            <a:off x="3815184" y="3233827"/>
            <a:ext cx="6126443" cy="2862322"/>
          </a:xfrm>
          <a:prstGeom prst="rect">
            <a:avLst/>
          </a:prstGeom>
        </p:spPr>
        <p:txBody>
          <a:bodyPr wrap="square">
            <a:spAutoFit/>
          </a:bodyPr>
          <a:lstStyle/>
          <a:p>
            <a:r>
              <a:rPr lang="en-US" dirty="0" err="1">
                <a:latin typeface="Arial" panose="020B0604020202020204" pitchFamily="34" charset="0"/>
              </a:rPr>
              <a:t>Jalur</a:t>
            </a:r>
            <a:r>
              <a:rPr lang="en-US" dirty="0">
                <a:latin typeface="Arial" panose="020B0604020202020204" pitchFamily="34" charset="0"/>
              </a:rPr>
              <a:t> :</a:t>
            </a:r>
          </a:p>
          <a:p>
            <a:r>
              <a:rPr lang="en-US" dirty="0"/>
              <a:t>Path 1 : 1-2-3-4-5-1-2-3…</a:t>
            </a:r>
          </a:p>
          <a:p>
            <a:r>
              <a:rPr lang="en-US" dirty="0"/>
              <a:t>Path 2 : 1-2-3-5-2-3…</a:t>
            </a:r>
          </a:p>
          <a:p>
            <a:r>
              <a:rPr lang="en-US" dirty="0"/>
              <a:t>Path 3 : 1-2-3-5-6-1-2-3…</a:t>
            </a:r>
          </a:p>
          <a:p>
            <a:r>
              <a:rPr lang="en-US" dirty="0"/>
              <a:t>Path 4 : 1-2-3-4-5-6-7-8-9-10-8-9-10…</a:t>
            </a:r>
          </a:p>
          <a:p>
            <a:r>
              <a:rPr lang="en-US" dirty="0"/>
              <a:t>Path 5 : 1-2-3-5-6-7-8-9-10-11-7-8-9-10-11…</a:t>
            </a:r>
          </a:p>
          <a:p>
            <a:r>
              <a:rPr lang="en-US" dirty="0"/>
              <a:t>Path 6 : 1-2-3-5-6-7-8-9-10-11-7-8-9-10-11-12-13-14-12-13-1</a:t>
            </a:r>
            <a:r>
              <a:rPr lang="id-ID" dirty="0"/>
              <a:t>4-15</a:t>
            </a:r>
            <a:endParaRPr lang="en-US" dirty="0"/>
          </a:p>
          <a:p>
            <a:r>
              <a:rPr lang="en-US" dirty="0"/>
              <a:t>Path 7 : 1-2-3-5-6-7-8-9-10-11-12-13-14-15</a:t>
            </a:r>
          </a:p>
          <a:p>
            <a:endParaRPr lang="en-US" dirty="0">
              <a:latin typeface="Arial" panose="020B0604020202020204" pitchFamily="34" charset="0"/>
            </a:endParaRPr>
          </a:p>
        </p:txBody>
      </p:sp>
      <p:sp>
        <p:nvSpPr>
          <p:cNvPr id="20" name="Rectangle 19"/>
          <p:cNvSpPr/>
          <p:nvPr/>
        </p:nvSpPr>
        <p:spPr>
          <a:xfrm>
            <a:off x="4942781" y="1051549"/>
            <a:ext cx="6096000" cy="1754326"/>
          </a:xfrm>
          <a:prstGeom prst="rect">
            <a:avLst/>
          </a:prstGeom>
        </p:spPr>
        <p:txBody>
          <a:bodyPr>
            <a:spAutoFit/>
          </a:bodyPr>
          <a:lstStyle/>
          <a:p>
            <a:r>
              <a:rPr lang="en-US" dirty="0">
                <a:latin typeface="Arial" panose="020B0604020202020204" pitchFamily="34" charset="0"/>
              </a:rPr>
              <a:t>VG = E – N + 2</a:t>
            </a:r>
          </a:p>
          <a:p>
            <a:r>
              <a:rPr lang="en-US" dirty="0">
                <a:latin typeface="Arial" panose="020B0604020202020204" pitchFamily="34" charset="0"/>
              </a:rPr>
              <a:t>VG = 20 - 15 + 2</a:t>
            </a:r>
          </a:p>
          <a:p>
            <a:r>
              <a:rPr lang="en-US" dirty="0">
                <a:latin typeface="Arial" panose="020B0604020202020204" pitchFamily="34" charset="0"/>
              </a:rPr>
              <a:t>VG = 7</a:t>
            </a:r>
          </a:p>
          <a:p>
            <a:r>
              <a:rPr lang="en-US" dirty="0">
                <a:latin typeface="Arial" panose="020B0604020202020204" pitchFamily="34" charset="0"/>
              </a:rPr>
              <a:t>VG = P + 1</a:t>
            </a:r>
          </a:p>
          <a:p>
            <a:r>
              <a:rPr lang="en-US" dirty="0">
                <a:latin typeface="Arial" panose="020B0604020202020204" pitchFamily="34" charset="0"/>
              </a:rPr>
              <a:t>VG = 6 + 1</a:t>
            </a:r>
          </a:p>
          <a:p>
            <a:r>
              <a:rPr lang="en-US" dirty="0">
                <a:latin typeface="Arial" panose="020B0604020202020204" pitchFamily="34" charset="0"/>
              </a:rPr>
              <a:t>VG = 1</a:t>
            </a:r>
            <a:endParaRPr lang="id-ID" dirty="0"/>
          </a:p>
        </p:txBody>
      </p:sp>
      <p:pic>
        <p:nvPicPr>
          <p:cNvPr id="24" name="Picture 6" descr="C:\Users\ichal\Pictures\latihan brosur\Untitled-1.png"/>
          <p:cNvPicPr>
            <a:picLocks noChangeAspect="1" noChangeArrowheads="1"/>
          </p:cNvPicPr>
          <p:nvPr/>
        </p:nvPicPr>
        <p:blipFill>
          <a:blip r:embed="rId3" cstate="print"/>
          <a:srcRect/>
          <a:stretch>
            <a:fillRect/>
          </a:stretch>
        </p:blipFill>
        <p:spPr bwMode="auto">
          <a:xfrm>
            <a:off x="10159527" y="4048957"/>
            <a:ext cx="2477000" cy="2414292"/>
          </a:xfrm>
          <a:prstGeom prst="rect">
            <a:avLst/>
          </a:prstGeom>
          <a:noFill/>
          <a:effectLst>
            <a:softEdge rad="317500"/>
          </a:effectLst>
        </p:spPr>
      </p:pic>
      <p:pic>
        <p:nvPicPr>
          <p:cNvPr id="25" name="Picture 7" descr="C:\Users\ichal\Pictures\latihan brosur\xx.png"/>
          <p:cNvPicPr>
            <a:picLocks noChangeAspect="1" noChangeArrowheads="1"/>
          </p:cNvPicPr>
          <p:nvPr/>
        </p:nvPicPr>
        <p:blipFill>
          <a:blip r:embed="rId4" cstate="print"/>
          <a:srcRect/>
          <a:stretch>
            <a:fillRect/>
          </a:stretch>
        </p:blipFill>
        <p:spPr bwMode="auto">
          <a:xfrm>
            <a:off x="10309884" y="4195507"/>
            <a:ext cx="2176287" cy="2121192"/>
          </a:xfrm>
          <a:prstGeom prst="rect">
            <a:avLst/>
          </a:prstGeom>
          <a:noFill/>
        </p:spPr>
      </p:pic>
      <p:sp>
        <p:nvSpPr>
          <p:cNvPr id="3074"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73" name="Object 1"/>
          <p:cNvGraphicFramePr>
            <a:graphicFrameLocks noChangeAspect="1"/>
          </p:cNvGraphicFramePr>
          <p:nvPr>
            <p:extLst>
              <p:ext uri="{D42A27DB-BD31-4B8C-83A1-F6EECF244321}">
                <p14:modId xmlns="" xmlns:p14="http://schemas.microsoft.com/office/powerpoint/2010/main" val="1596458908"/>
              </p:ext>
            </p:extLst>
          </p:nvPr>
        </p:nvGraphicFramePr>
        <p:xfrm>
          <a:off x="0" y="754977"/>
          <a:ext cx="3085201" cy="5962715"/>
        </p:xfrm>
        <a:graphic>
          <a:graphicData uri="http://schemas.openxmlformats.org/presentationml/2006/ole">
            <p:oleObj spid="_x0000_s3082" name="Visio" r:id="rId5" imgW="3074627" imgH="8863269" progId="Visio.Drawing.11">
              <p:embed/>
            </p:oleObj>
          </a:graphicData>
        </a:graphic>
      </p:graphicFrame>
      <p:sp>
        <p:nvSpPr>
          <p:cNvPr id="9" name="TextBox 8"/>
          <p:cNvSpPr txBox="1"/>
          <p:nvPr/>
        </p:nvSpPr>
        <p:spPr>
          <a:xfrm>
            <a:off x="1290916" y="94129"/>
            <a:ext cx="2420471" cy="646331"/>
          </a:xfrm>
          <a:prstGeom prst="rect">
            <a:avLst/>
          </a:prstGeom>
          <a:noFill/>
        </p:spPr>
        <p:txBody>
          <a:bodyPr wrap="square" rtlCol="0">
            <a:spAutoFit/>
          </a:bodyPr>
          <a:lstStyle/>
          <a:p>
            <a:r>
              <a:rPr lang="en-US" sz="3600" b="1" i="1" dirty="0" err="1" smtClean="0">
                <a:latin typeface="Adobe Caslon Pro" pitchFamily="18" charset="0"/>
              </a:rPr>
              <a:t>Flowgraph</a:t>
            </a:r>
            <a:endParaRPr lang="en-US" sz="3600" b="1" i="1" dirty="0">
              <a:latin typeface="Adobe Caslon Pro" pitchFamily="18" charset="0"/>
            </a:endParaRPr>
          </a:p>
        </p:txBody>
      </p:sp>
    </p:spTree>
    <p:extLst>
      <p:ext uri="{BB962C8B-B14F-4D97-AF65-F5344CB8AC3E}">
        <p14:creationId xmlns="" xmlns:p14="http://schemas.microsoft.com/office/powerpoint/2010/main" val="3916722527"/>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Horizontal)">
                                      <p:cBhvr>
                                        <p:cTn id="7" dur="500"/>
                                        <p:tgtEl>
                                          <p:spTgt spid="24"/>
                                        </p:tgtEl>
                                      </p:cBhvr>
                                    </p:animEffect>
                                  </p:childTnLst>
                                </p:cTn>
                              </p:par>
                              <p:par>
                                <p:cTn id="8" presetID="16" presetClass="entr" presetSubtype="26"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Horizontal)">
                                      <p:cBhvr>
                                        <p:cTn id="10" dur="500"/>
                                        <p:tgtEl>
                                          <p:spTgt spid="25"/>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7953" y="829308"/>
            <a:ext cx="3031599" cy="989951"/>
          </a:xfrm>
          <a:prstGeom prst="rect">
            <a:avLst/>
          </a:prstGeom>
        </p:spPr>
        <p:txBody>
          <a:bodyPr wrap="none">
            <a:spAutoFit/>
            <a:scene3d>
              <a:camera prst="isometricOffAxis1Right"/>
              <a:lightRig rig="threePt" dir="t"/>
            </a:scene3d>
          </a:bodyPr>
          <a:lstStyle/>
          <a:p>
            <a:pPr lvl="1" algn="just">
              <a:lnSpc>
                <a:spcPct val="190000"/>
              </a:lnSpc>
              <a:spcAft>
                <a:spcPts val="0"/>
              </a:spcAft>
            </a:pPr>
            <a:r>
              <a:rPr lang="en-US" sz="3600" b="1" dirty="0" err="1">
                <a:effectLst>
                  <a:reflection blurRad="6350" stA="60000" endA="900" endPos="58000" dir="5400000" sy="-100000" algn="bl" rotWithShape="0"/>
                </a:effectLst>
                <a:latin typeface="Times New Roman" panose="02020603050405020304" pitchFamily="18" charset="0"/>
                <a:ea typeface="Times New Roman" panose="02020603050405020304" pitchFamily="18" charset="0"/>
              </a:rPr>
              <a:t>Kesimpulan</a:t>
            </a:r>
            <a:endParaRPr lang="id-ID" sz="3600" dirty="0">
              <a:effectLst>
                <a:reflection blurRad="6350" stA="60000" endA="900" endPos="58000" dir="5400000" sy="-100000" algn="bl" rotWithShape="0"/>
              </a:effectLst>
              <a:latin typeface="Times New Roman" panose="02020603050405020304" pitchFamily="18" charset="0"/>
              <a:ea typeface="Times New Roman" panose="02020603050405020304" pitchFamily="18" charset="0"/>
            </a:endParaRPr>
          </a:p>
        </p:txBody>
      </p:sp>
      <p:sp>
        <p:nvSpPr>
          <p:cNvPr id="3" name="Rectangle 2"/>
          <p:cNvSpPr/>
          <p:nvPr/>
        </p:nvSpPr>
        <p:spPr>
          <a:xfrm>
            <a:off x="2500153" y="693471"/>
            <a:ext cx="9705099" cy="1384995"/>
          </a:xfrm>
          <a:prstGeom prst="rect">
            <a:avLst/>
          </a:prstGeom>
        </p:spPr>
        <p:txBody>
          <a:bodyPr wrap="square">
            <a:spAutoFit/>
          </a:bodyPr>
          <a:lstStyle/>
          <a:p>
            <a:r>
              <a:rPr lang="id-ID" dirty="0">
                <a:latin typeface="Times New Roman" panose="02020603050405020304" pitchFamily="18" charset="0"/>
                <a:ea typeface="Times New Roman" panose="02020603050405020304" pitchFamily="18" charset="0"/>
              </a:rPr>
              <a:t>	</a:t>
            </a:r>
            <a:r>
              <a:rPr lang="en-US" sz="2800" dirty="0"/>
              <a:t> </a:t>
            </a:r>
            <a:r>
              <a:rPr lang="en-US" dirty="0" err="1"/>
              <a:t>Berdasarkan</a:t>
            </a:r>
            <a:r>
              <a:rPr lang="en-US" dirty="0"/>
              <a:t> </a:t>
            </a:r>
            <a:r>
              <a:rPr lang="en-US" dirty="0" err="1"/>
              <a:t>hasil</a:t>
            </a:r>
            <a:r>
              <a:rPr lang="en-US" dirty="0"/>
              <a:t> </a:t>
            </a:r>
            <a:r>
              <a:rPr lang="en-US" dirty="0" err="1"/>
              <a:t>penelitian</a:t>
            </a:r>
            <a:r>
              <a:rPr lang="en-US" dirty="0"/>
              <a:t> yang </a:t>
            </a:r>
            <a:r>
              <a:rPr lang="en-US" dirty="0" err="1"/>
              <a:t>sudah</a:t>
            </a:r>
            <a:r>
              <a:rPr lang="en-US" dirty="0"/>
              <a:t> </a:t>
            </a:r>
            <a:r>
              <a:rPr lang="en-US" dirty="0" err="1"/>
              <a:t>dilakukan</a:t>
            </a:r>
            <a:r>
              <a:rPr lang="en-US" dirty="0"/>
              <a:t> </a:t>
            </a:r>
            <a:r>
              <a:rPr lang="en-US" dirty="0" err="1"/>
              <a:t>dan</a:t>
            </a:r>
            <a:r>
              <a:rPr lang="en-US" dirty="0"/>
              <a:t> </a:t>
            </a:r>
            <a:r>
              <a:rPr lang="en-US" dirty="0" err="1"/>
              <a:t>hasil</a:t>
            </a:r>
            <a:r>
              <a:rPr lang="en-US" dirty="0"/>
              <a:t> </a:t>
            </a:r>
            <a:r>
              <a:rPr lang="en-US" dirty="0" err="1"/>
              <a:t>pengujian</a:t>
            </a:r>
            <a:r>
              <a:rPr lang="en-US" dirty="0"/>
              <a:t> </a:t>
            </a:r>
            <a:r>
              <a:rPr lang="en-US" dirty="0" err="1"/>
              <a:t>sistem</a:t>
            </a:r>
            <a:r>
              <a:rPr lang="en-US" dirty="0"/>
              <a:t>, </a:t>
            </a:r>
            <a:r>
              <a:rPr lang="en-US" dirty="0" err="1"/>
              <a:t>maka</a:t>
            </a:r>
            <a:r>
              <a:rPr lang="en-US" dirty="0"/>
              <a:t> </a:t>
            </a:r>
            <a:r>
              <a:rPr lang="en-US" dirty="0" err="1"/>
              <a:t>dapat</a:t>
            </a:r>
            <a:r>
              <a:rPr lang="en-US" dirty="0"/>
              <a:t> </a:t>
            </a:r>
            <a:r>
              <a:rPr lang="en-US" dirty="0" err="1"/>
              <a:t>disimpulkan</a:t>
            </a:r>
            <a:r>
              <a:rPr lang="en-US" dirty="0"/>
              <a:t> </a:t>
            </a:r>
            <a:r>
              <a:rPr lang="en-US" dirty="0" err="1"/>
              <a:t>bahwa</a:t>
            </a:r>
            <a:r>
              <a:rPr lang="en-US" dirty="0"/>
              <a:t> : </a:t>
            </a:r>
            <a:r>
              <a:rPr lang="en-US" sz="2800" dirty="0"/>
              <a:t>	</a:t>
            </a:r>
          </a:p>
          <a:p>
            <a:endParaRPr lang="id-ID" sz="2800" dirty="0"/>
          </a:p>
        </p:txBody>
      </p:sp>
      <p:sp>
        <p:nvSpPr>
          <p:cNvPr id="8" name="Rectangle 7"/>
          <p:cNvSpPr/>
          <p:nvPr/>
        </p:nvSpPr>
        <p:spPr>
          <a:xfrm>
            <a:off x="2252900" y="1741886"/>
            <a:ext cx="9939100" cy="4278094"/>
          </a:xfrm>
          <a:prstGeom prst="rect">
            <a:avLst/>
          </a:prstGeom>
        </p:spPr>
        <p:txBody>
          <a:bodyPr wrap="square">
            <a:spAutoFit/>
          </a:bodyPr>
          <a:lstStyle/>
          <a:p>
            <a:pPr marL="342900" lvl="0" indent="-342900">
              <a:buAutoNum type="arabicPeriod"/>
            </a:pPr>
            <a:r>
              <a:rPr lang="en-US" sz="1600" dirty="0" err="1"/>
              <a:t>Dapat</a:t>
            </a:r>
            <a:r>
              <a:rPr lang="en-US" sz="1600" dirty="0"/>
              <a:t> </a:t>
            </a:r>
            <a:r>
              <a:rPr lang="en-US" sz="1600" dirty="0" err="1"/>
              <a:t>diketahui</a:t>
            </a:r>
            <a:r>
              <a:rPr lang="en-US" sz="1600" dirty="0"/>
              <a:t> </a:t>
            </a:r>
            <a:r>
              <a:rPr lang="en-US" sz="1600" dirty="0" err="1"/>
              <a:t>cara</a:t>
            </a:r>
            <a:r>
              <a:rPr lang="en-US" sz="1600" dirty="0"/>
              <a:t> </a:t>
            </a:r>
            <a:r>
              <a:rPr lang="en-US" sz="1600" dirty="0" err="1"/>
              <a:t>merekayasa</a:t>
            </a:r>
            <a:r>
              <a:rPr lang="en-US" sz="1600" dirty="0"/>
              <a:t> </a:t>
            </a:r>
            <a:r>
              <a:rPr lang="en-US" sz="1600" dirty="0" err="1"/>
              <a:t>Sistem</a:t>
            </a:r>
            <a:r>
              <a:rPr lang="en-US" sz="1600" dirty="0"/>
              <a:t> </a:t>
            </a:r>
            <a:r>
              <a:rPr lang="en-US" sz="1600" dirty="0" err="1"/>
              <a:t>Pendukung</a:t>
            </a:r>
            <a:r>
              <a:rPr lang="en-US" sz="1600" dirty="0"/>
              <a:t> Keputusan </a:t>
            </a:r>
            <a:r>
              <a:rPr lang="id-ID" sz="1600" dirty="0"/>
              <a:t>Mutasi Terhadap Aparatur Sipil Negara (ASN)</a:t>
            </a:r>
            <a:r>
              <a:rPr lang="en-US" sz="1600" dirty="0"/>
              <a:t> </a:t>
            </a:r>
            <a:r>
              <a:rPr lang="id-ID" sz="1600" dirty="0"/>
              <a:t> Dengan </a:t>
            </a:r>
            <a:r>
              <a:rPr lang="en-US" sz="1600" dirty="0" err="1" smtClean="0"/>
              <a:t>menggunakan</a:t>
            </a:r>
            <a:r>
              <a:rPr lang="en-US" sz="1600" dirty="0" smtClean="0"/>
              <a:t> </a:t>
            </a:r>
            <a:r>
              <a:rPr lang="id-ID" sz="1600" dirty="0" smtClean="0"/>
              <a:t>Metode </a:t>
            </a:r>
            <a:r>
              <a:rPr lang="en-US" sz="1600" i="1" dirty="0"/>
              <a:t>Anal</a:t>
            </a:r>
            <a:r>
              <a:rPr lang="id-ID" sz="1600" i="1" dirty="0"/>
              <a:t>y</a:t>
            </a:r>
            <a:r>
              <a:rPr lang="en-US" sz="1600" i="1" dirty="0"/>
              <a:t>t</a:t>
            </a:r>
            <a:r>
              <a:rPr lang="id-ID" sz="1600" i="1" dirty="0"/>
              <a:t>i</a:t>
            </a:r>
            <a:r>
              <a:rPr lang="en-US" sz="1600" i="1" dirty="0" err="1"/>
              <a:t>cal</a:t>
            </a:r>
            <a:r>
              <a:rPr lang="en-US" sz="1600" i="1" dirty="0"/>
              <a:t> Hierarchy Process</a:t>
            </a:r>
            <a:r>
              <a:rPr lang="id-ID" sz="1600" dirty="0"/>
              <a:t> </a:t>
            </a:r>
            <a:r>
              <a:rPr lang="id-ID" sz="1600" i="1" dirty="0"/>
              <a:t>(</a:t>
            </a:r>
            <a:r>
              <a:rPr lang="en-US" sz="1600" i="1" dirty="0"/>
              <a:t>AHP</a:t>
            </a:r>
            <a:r>
              <a:rPr lang="id-ID" sz="1600" i="1" dirty="0"/>
              <a:t>)</a:t>
            </a:r>
            <a:r>
              <a:rPr lang="id-ID" sz="1600" dirty="0"/>
              <a:t> Pada </a:t>
            </a:r>
            <a:r>
              <a:rPr lang="en-US" sz="1600" dirty="0"/>
              <a:t>Kantor Kementerian  A</a:t>
            </a:r>
            <a:r>
              <a:rPr lang="id-ID" sz="1600" dirty="0"/>
              <a:t>gama Kota Gorontalo</a:t>
            </a:r>
            <a:r>
              <a:rPr lang="en-US" sz="1600" dirty="0"/>
              <a:t>.</a:t>
            </a:r>
          </a:p>
          <a:p>
            <a:endParaRPr lang="en-US" sz="1600" dirty="0"/>
          </a:p>
          <a:p>
            <a:pPr marL="396875" indent="-396875"/>
            <a:r>
              <a:rPr lang="en-US" sz="1600" dirty="0"/>
              <a:t>2.   </a:t>
            </a:r>
            <a:r>
              <a:rPr lang="id-ID" sz="1600" dirty="0"/>
              <a:t>	Dapat diketahui hasil penerapan metode </a:t>
            </a:r>
            <a:r>
              <a:rPr lang="en-US" sz="1600" i="1" dirty="0" smtClean="0"/>
              <a:t>Analytical </a:t>
            </a:r>
            <a:r>
              <a:rPr lang="en-US" sz="1600" i="1" dirty="0"/>
              <a:t>Hierarchy Process</a:t>
            </a:r>
            <a:r>
              <a:rPr lang="id-ID" sz="1600" i="1" dirty="0"/>
              <a:t> (</a:t>
            </a:r>
            <a:r>
              <a:rPr lang="en-US" sz="1600" i="1" dirty="0"/>
              <a:t>AHP</a:t>
            </a:r>
            <a:r>
              <a:rPr lang="id-ID" sz="1600" i="1" dirty="0"/>
              <a:t>)</a:t>
            </a:r>
            <a:r>
              <a:rPr lang="id-ID" sz="1600" dirty="0"/>
              <a:t> dalam membangun Sistem Pendukung Keputusan  Mutasi Terhadap Aparatur Sipil Negara (ASN) dan Sistem Pendukung Keputusan yang dibangun yang dapat</a:t>
            </a:r>
            <a:r>
              <a:rPr lang="en-US" sz="1600" dirty="0"/>
              <a:t> </a:t>
            </a:r>
            <a:r>
              <a:rPr lang="en-US" sz="1600" dirty="0" err="1"/>
              <a:t>membantu</a:t>
            </a:r>
            <a:r>
              <a:rPr lang="en-US" sz="1600" dirty="0"/>
              <a:t> </a:t>
            </a:r>
            <a:r>
              <a:rPr lang="en-US" sz="1600" dirty="0" err="1"/>
              <a:t>pihak</a:t>
            </a:r>
            <a:r>
              <a:rPr lang="en-US" sz="1600" dirty="0"/>
              <a:t> </a:t>
            </a:r>
            <a:r>
              <a:rPr lang="en-US" sz="1600" dirty="0" err="1"/>
              <a:t>pengambil</a:t>
            </a:r>
            <a:r>
              <a:rPr lang="en-US" sz="1600" dirty="0"/>
              <a:t> </a:t>
            </a:r>
            <a:r>
              <a:rPr lang="en-US" sz="1600" dirty="0" err="1"/>
              <a:t>keputusan</a:t>
            </a:r>
            <a:r>
              <a:rPr lang="en-US" sz="1600" dirty="0"/>
              <a:t> </a:t>
            </a:r>
            <a:r>
              <a:rPr lang="en-US" sz="1600" dirty="0" err="1"/>
              <a:t>dalam</a:t>
            </a:r>
            <a:r>
              <a:rPr lang="en-US" sz="1600" dirty="0"/>
              <a:t> </a:t>
            </a:r>
            <a:r>
              <a:rPr lang="en-US" sz="1600" dirty="0" err="1"/>
              <a:t>menentukan</a:t>
            </a:r>
            <a:r>
              <a:rPr lang="en-US" sz="1600" dirty="0"/>
              <a:t> </a:t>
            </a:r>
            <a:r>
              <a:rPr lang="id-ID" sz="1600" dirty="0"/>
              <a:t>Pegawai </a:t>
            </a:r>
            <a:r>
              <a:rPr lang="en-US" sz="1600" dirty="0"/>
              <a:t>yang </a:t>
            </a:r>
            <a:r>
              <a:rPr lang="en-US" sz="1600" dirty="0" err="1"/>
              <a:t>lebih</a:t>
            </a:r>
            <a:r>
              <a:rPr lang="en-US" sz="1600" dirty="0"/>
              <a:t> </a:t>
            </a:r>
            <a:r>
              <a:rPr lang="id-ID" sz="1600" dirty="0"/>
              <a:t>layak dimutasi</a:t>
            </a:r>
            <a:r>
              <a:rPr lang="en-US" sz="1600" dirty="0"/>
              <a:t> </a:t>
            </a:r>
            <a:r>
              <a:rPr lang="en-US" sz="1600" dirty="0" err="1"/>
              <a:t>karena</a:t>
            </a:r>
            <a:r>
              <a:rPr lang="en-US" sz="1600" dirty="0"/>
              <a:t> </a:t>
            </a:r>
            <a:r>
              <a:rPr lang="en-US" sz="1600" dirty="0" err="1"/>
              <a:t>sudah</a:t>
            </a:r>
            <a:r>
              <a:rPr lang="en-US" sz="1600" dirty="0"/>
              <a:t> </a:t>
            </a:r>
            <a:r>
              <a:rPr lang="en-US" sz="1600" dirty="0" err="1"/>
              <a:t>didasarkan</a:t>
            </a:r>
            <a:r>
              <a:rPr lang="en-US" sz="1600" dirty="0"/>
              <a:t> </a:t>
            </a:r>
            <a:r>
              <a:rPr lang="en-US" sz="1600" dirty="0" err="1"/>
              <a:t>pada</a:t>
            </a:r>
            <a:r>
              <a:rPr lang="en-US" sz="1600" dirty="0"/>
              <a:t> </a:t>
            </a:r>
            <a:r>
              <a:rPr lang="en-US" sz="1600" dirty="0" err="1"/>
              <a:t>kriteria-kriteria</a:t>
            </a:r>
            <a:r>
              <a:rPr lang="en-US" sz="1600" dirty="0"/>
              <a:t> </a:t>
            </a:r>
            <a:r>
              <a:rPr lang="en-US" sz="1600" dirty="0" err="1"/>
              <a:t>dan</a:t>
            </a:r>
            <a:r>
              <a:rPr lang="en-US" sz="1600" dirty="0"/>
              <a:t> </a:t>
            </a:r>
            <a:r>
              <a:rPr lang="en-US" sz="1600" dirty="0" err="1"/>
              <a:t>nilai</a:t>
            </a:r>
            <a:r>
              <a:rPr lang="en-US" sz="1600" dirty="0"/>
              <a:t> </a:t>
            </a:r>
            <a:r>
              <a:rPr lang="en-US" sz="1600" dirty="0" err="1"/>
              <a:t>bobot</a:t>
            </a:r>
            <a:r>
              <a:rPr lang="en-US" sz="1600" dirty="0"/>
              <a:t> yang </a:t>
            </a:r>
            <a:r>
              <a:rPr lang="en-US" sz="1600" dirty="0" err="1"/>
              <a:t>sudah</a:t>
            </a:r>
            <a:r>
              <a:rPr lang="en-US" sz="1600" dirty="0"/>
              <a:t> </a:t>
            </a:r>
            <a:r>
              <a:rPr lang="en-US" sz="1600" dirty="0" err="1"/>
              <a:t>ditentukan</a:t>
            </a:r>
            <a:r>
              <a:rPr lang="id-ID" sz="1600" dirty="0"/>
              <a:t>, dimana sistem dibuat dengan menentukan nilai bobot untuk setiap atribut. Kemudian dilakukan perangkingan untuk menentukan alternatif yang optimal yaitu pegawai yang akan dipilih. Hal ini dibuktikan dengan hasil pengujian yang dilakukan dengan metode </a:t>
            </a:r>
            <a:r>
              <a:rPr lang="id-ID" sz="1600" i="1" dirty="0"/>
              <a:t>white box testing </a:t>
            </a:r>
            <a:r>
              <a:rPr lang="id-ID" sz="1600" dirty="0"/>
              <a:t>dan </a:t>
            </a:r>
            <a:r>
              <a:rPr lang="id-ID" sz="1600" i="1" dirty="0"/>
              <a:t>bases path testing </a:t>
            </a:r>
            <a:r>
              <a:rPr lang="id-ID" sz="1600" dirty="0"/>
              <a:t>yang menghasilkan nilai V(G) = CC, dimana V(G) = </a:t>
            </a:r>
            <a:r>
              <a:rPr lang="en-US" sz="1600" dirty="0"/>
              <a:t>7</a:t>
            </a:r>
            <a:r>
              <a:rPr lang="id-ID" sz="1600" dirty="0"/>
              <a:t> dan CC = </a:t>
            </a:r>
            <a:r>
              <a:rPr lang="en-US" sz="1600" dirty="0"/>
              <a:t>7</a:t>
            </a:r>
            <a:r>
              <a:rPr lang="id-ID" sz="1600" dirty="0"/>
              <a:t>, sehingga didapat bahwa logika </a:t>
            </a:r>
            <a:r>
              <a:rPr lang="id-ID" sz="1600" i="1" dirty="0"/>
              <a:t>flowchart  </a:t>
            </a:r>
            <a:r>
              <a:rPr lang="id-ID" sz="1600" dirty="0"/>
              <a:t>perhitungan </a:t>
            </a:r>
            <a:r>
              <a:rPr lang="en-US" sz="1600" dirty="0"/>
              <a:t>AHP</a:t>
            </a:r>
            <a:r>
              <a:rPr lang="id-ID" sz="1600" dirty="0"/>
              <a:t> serta pe</a:t>
            </a:r>
            <a:r>
              <a:rPr lang="en-US" sz="1600" dirty="0" err="1"/>
              <a:t>mbobotan</a:t>
            </a:r>
            <a:r>
              <a:rPr lang="en-US" sz="1600" dirty="0"/>
              <a:t> </a:t>
            </a:r>
            <a:r>
              <a:rPr lang="id-ID" sz="1600" dirty="0"/>
              <a:t>adalah benar dan berdasarkan pengujian </a:t>
            </a:r>
            <a:r>
              <a:rPr lang="id-ID" sz="1600" i="1" dirty="0"/>
              <a:t>black box </a:t>
            </a:r>
            <a:r>
              <a:rPr lang="id-ID" sz="1600" dirty="0"/>
              <a:t>yang meliputi uji </a:t>
            </a:r>
            <a:r>
              <a:rPr lang="id-ID" sz="1600" i="1" dirty="0"/>
              <a:t>input </a:t>
            </a:r>
            <a:r>
              <a:rPr lang="id-ID" sz="1600" dirty="0"/>
              <a:t>proses dan </a:t>
            </a:r>
            <a:r>
              <a:rPr lang="id-ID" sz="1600" i="1" dirty="0"/>
              <a:t>output </a:t>
            </a:r>
            <a:r>
              <a:rPr lang="id-ID" sz="1600" dirty="0"/>
              <a:t>dengan mengacu pada rancangan perangkat lunak yang sudah dibuat telah terpenuhi dengan hasil sesuai dengan rancangan.</a:t>
            </a:r>
            <a:endParaRPr lang="id-ID" sz="1600" dirty="0">
              <a:effectLst/>
              <a:latin typeface="Times New Roman" panose="02020603050405020304" pitchFamily="18" charset="0"/>
              <a:ea typeface="Times New Roman" panose="02020603050405020304" pitchFamily="18" charset="0"/>
            </a:endParaRPr>
          </a:p>
        </p:txBody>
      </p:sp>
      <p:pic>
        <p:nvPicPr>
          <p:cNvPr id="13" name="Picture 6" descr="C:\Users\ichal\Pictures\latihan brosur\Untitled-1.png"/>
          <p:cNvPicPr>
            <a:picLocks noChangeAspect="1" noChangeArrowheads="1"/>
          </p:cNvPicPr>
          <p:nvPr/>
        </p:nvPicPr>
        <p:blipFill>
          <a:blip r:embed="rId2" cstate="print"/>
          <a:srcRect/>
          <a:stretch>
            <a:fillRect/>
          </a:stretch>
        </p:blipFill>
        <p:spPr bwMode="auto">
          <a:xfrm>
            <a:off x="-224100" y="3881040"/>
            <a:ext cx="2477000" cy="2414292"/>
          </a:xfrm>
          <a:prstGeom prst="rect">
            <a:avLst/>
          </a:prstGeom>
          <a:noFill/>
          <a:effectLst>
            <a:softEdge rad="317500"/>
          </a:effectLst>
        </p:spPr>
      </p:pic>
      <p:pic>
        <p:nvPicPr>
          <p:cNvPr id="14" name="Picture 7" descr="C:\Users\ichal\Pictures\latihan brosur\xx.png"/>
          <p:cNvPicPr>
            <a:picLocks noChangeAspect="1" noChangeArrowheads="1"/>
          </p:cNvPicPr>
          <p:nvPr/>
        </p:nvPicPr>
        <p:blipFill>
          <a:blip r:embed="rId3" cstate="print"/>
          <a:srcRect/>
          <a:stretch>
            <a:fillRect/>
          </a:stretch>
        </p:blipFill>
        <p:spPr bwMode="auto">
          <a:xfrm>
            <a:off x="-73745" y="4027590"/>
            <a:ext cx="2176287" cy="2121192"/>
          </a:xfrm>
          <a:prstGeom prst="rect">
            <a:avLst/>
          </a:prstGeom>
          <a:noFill/>
        </p:spPr>
      </p:pic>
    </p:spTree>
    <p:extLst>
      <p:ext uri="{BB962C8B-B14F-4D97-AF65-F5344CB8AC3E}">
        <p14:creationId xmlns="" xmlns:p14="http://schemas.microsoft.com/office/powerpoint/2010/main" val="3755235894"/>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Horizontal)">
                                      <p:cBhvr>
                                        <p:cTn id="7" dur="500"/>
                                        <p:tgtEl>
                                          <p:spTgt spid="13"/>
                                        </p:tgtEl>
                                      </p:cBhvr>
                                    </p:animEffect>
                                  </p:childTnLst>
                                </p:cTn>
                              </p:par>
                              <p:par>
                                <p:cTn id="8" presetID="16" presetClass="entr" presetSubtype="26"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Horizontal)">
                                      <p:cBhvr>
                                        <p:cTn id="10" dur="500"/>
                                        <p:tgtEl>
                                          <p:spTgt spid="14"/>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C:\Users\ichal\Pictures\latihan brosur\Untitled-1.png"/>
          <p:cNvPicPr>
            <a:picLocks noChangeAspect="1" noChangeArrowheads="1"/>
          </p:cNvPicPr>
          <p:nvPr/>
        </p:nvPicPr>
        <p:blipFill>
          <a:blip r:embed="rId2" cstate="print"/>
          <a:srcRect/>
          <a:stretch>
            <a:fillRect/>
          </a:stretch>
        </p:blipFill>
        <p:spPr bwMode="auto">
          <a:xfrm>
            <a:off x="4652700" y="3178675"/>
            <a:ext cx="2477000" cy="2414292"/>
          </a:xfrm>
          <a:prstGeom prst="rect">
            <a:avLst/>
          </a:prstGeom>
          <a:noFill/>
          <a:effectLst>
            <a:softEdge rad="317500"/>
          </a:effectLst>
        </p:spPr>
      </p:pic>
      <p:pic>
        <p:nvPicPr>
          <p:cNvPr id="6" name="Picture 7" descr="C:\Users\ichal\Pictures\latihan brosur\xx.png"/>
          <p:cNvPicPr>
            <a:picLocks noChangeAspect="1" noChangeArrowheads="1"/>
          </p:cNvPicPr>
          <p:nvPr/>
        </p:nvPicPr>
        <p:blipFill>
          <a:blip r:embed="rId3" cstate="print"/>
          <a:srcRect/>
          <a:stretch>
            <a:fillRect/>
          </a:stretch>
        </p:blipFill>
        <p:spPr bwMode="auto">
          <a:xfrm>
            <a:off x="4803057" y="3325225"/>
            <a:ext cx="2176287" cy="2121192"/>
          </a:xfrm>
          <a:prstGeom prst="rect">
            <a:avLst/>
          </a:prstGeom>
          <a:noFill/>
        </p:spPr>
      </p:pic>
      <p:sp>
        <p:nvSpPr>
          <p:cNvPr id="7" name="Rectangle 6"/>
          <p:cNvSpPr/>
          <p:nvPr/>
        </p:nvSpPr>
        <p:spPr>
          <a:xfrm>
            <a:off x="2970213" y="1097082"/>
            <a:ext cx="5841973" cy="1738040"/>
          </a:xfrm>
          <a:prstGeom prst="rect">
            <a:avLst/>
          </a:prstGeom>
        </p:spPr>
        <p:txBody>
          <a:bodyPr wrap="square">
            <a:spAutoFit/>
            <a:scene3d>
              <a:camera prst="isometricOffAxis1Right"/>
              <a:lightRig rig="threePt" dir="t"/>
            </a:scene3d>
          </a:bodyPr>
          <a:lstStyle/>
          <a:p>
            <a:pPr lvl="1" algn="just">
              <a:lnSpc>
                <a:spcPct val="190000"/>
              </a:lnSpc>
              <a:spcAft>
                <a:spcPts val="0"/>
              </a:spcAft>
            </a:pPr>
            <a:r>
              <a:rPr lang="en-US" sz="6600" b="1" dirty="0" err="1">
                <a:effectLst>
                  <a:reflection blurRad="6350" stA="60000" endA="900" endPos="58000" dir="5400000" sy="-100000" algn="bl" rotWithShape="0"/>
                </a:effectLst>
                <a:latin typeface="Times New Roman" panose="02020603050405020304" pitchFamily="18" charset="0"/>
                <a:ea typeface="Times New Roman" panose="02020603050405020304" pitchFamily="18" charset="0"/>
              </a:rPr>
              <a:t>Terima</a:t>
            </a:r>
            <a:r>
              <a:rPr lang="en-US" sz="6600" b="1" dirty="0">
                <a:effectLst>
                  <a:reflection blurRad="6350" stA="60000" endA="900" endPos="58000" dir="5400000" sy="-100000" algn="bl" rotWithShape="0"/>
                </a:effectLst>
                <a:latin typeface="Times New Roman" panose="02020603050405020304" pitchFamily="18" charset="0"/>
                <a:ea typeface="Times New Roman" panose="02020603050405020304" pitchFamily="18" charset="0"/>
              </a:rPr>
              <a:t> </a:t>
            </a:r>
            <a:r>
              <a:rPr lang="en-US" sz="6600" b="1" dirty="0" err="1">
                <a:effectLst>
                  <a:reflection blurRad="6350" stA="60000" endA="900" endPos="58000" dir="5400000" sy="-100000" algn="bl" rotWithShape="0"/>
                </a:effectLst>
                <a:latin typeface="Times New Roman" panose="02020603050405020304" pitchFamily="18" charset="0"/>
                <a:ea typeface="Times New Roman" panose="02020603050405020304" pitchFamily="18" charset="0"/>
              </a:rPr>
              <a:t>Kasih</a:t>
            </a:r>
            <a:endParaRPr lang="id-ID" sz="6600" dirty="0">
              <a:effectLst>
                <a:reflection blurRad="6350" stA="60000" endA="900" endPos="58000" dir="5400000" sy="-100000" algn="bl" rotWithShape="0"/>
              </a:effectLst>
              <a:latin typeface="Times New Roman" panose="02020603050405020304" pitchFamily="18" charset="0"/>
              <a:ea typeface="Times New Roman" panose="02020603050405020304" pitchFamily="18" charset="0"/>
            </a:endParaRPr>
          </a:p>
        </p:txBody>
      </p:sp>
    </p:spTree>
    <p:extLst>
      <p:ext uri="{BB962C8B-B14F-4D97-AF65-F5344CB8AC3E}">
        <p14:creationId xmlns="" xmlns:p14="http://schemas.microsoft.com/office/powerpoint/2010/main" val="2293062377"/>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500"/>
                                        <p:tgtEl>
                                          <p:spTgt spid="5"/>
                                        </p:tgtEl>
                                      </p:cBhvr>
                                    </p:animEffect>
                                  </p:childTnLst>
                                </p:cTn>
                              </p:par>
                              <p:par>
                                <p:cTn id="8" presetID="16" presetClass="entr" presetSubtype="26"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Horizontal)">
                                      <p:cBhvr>
                                        <p:cTn id="10" dur="500"/>
                                        <p:tgtEl>
                                          <p:spTgt spid="6"/>
                                        </p:tgtEl>
                                      </p:cBhvr>
                                    </p:animEffect>
                                  </p:childTnLst>
                                </p:cTn>
                              </p:par>
                            </p:childTnLst>
                          </p:cTn>
                        </p:par>
                        <p:par>
                          <p:cTn id="11" fill="hold">
                            <p:stCondLst>
                              <p:cond delay="500"/>
                            </p:stCondLst>
                            <p:childTnLst>
                              <p:par>
                                <p:cTn id="12" presetID="8" presetClass="emph" presetSubtype="0" repeatCount="indefinite" fill="hold" nodeType="afterEffect">
                                  <p:stCondLst>
                                    <p:cond delay="0"/>
                                  </p:stCondLst>
                                  <p:childTnLst>
                                    <p:animRot by="21600000">
                                      <p:cBhvr>
                                        <p:cTn id="13" dur="5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2CB663"/>
      </a:accent4>
      <a:accent5>
        <a:srgbClr val="DF8822"/>
      </a:accent5>
      <a:accent6>
        <a:srgbClr val="BC410A"/>
      </a:accent6>
      <a:hlink>
        <a:srgbClr val="5977C4"/>
      </a:hlink>
      <a:folHlink>
        <a:srgbClr val="A1A9BF"/>
      </a:folHlink>
    </a:clrScheme>
    <a:fontScheme name="Gallery">
      <a:majorFont>
        <a:latin typeface="Century Gothic"/>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Gallery" id="{BBFCD31E-59A1-489D-B089-A3EAD7CAE12E}" vid="{E050AC27-895F-4B90-991D-A6818FC89AB6}"/>
    </a:ext>
  </a:extLst>
</a:theme>
</file>

<file path=docProps/app.xml><?xml version="1.0" encoding="utf-8"?>
<Properties xmlns="http://schemas.openxmlformats.org/officeDocument/2006/extended-properties" xmlns:vt="http://schemas.openxmlformats.org/officeDocument/2006/docPropsVTypes">
  <Template>TM10001114[[fn=Gallery]]</Template>
  <TotalTime>496</TotalTime>
  <Words>185</Words>
  <Application>Microsoft Office PowerPoint</Application>
  <PresentationFormat>Custom</PresentationFormat>
  <Paragraphs>48</Paragraphs>
  <Slides>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Gallery</vt:lpstr>
      <vt:lpstr>Visio</vt:lpstr>
      <vt:lpstr>Slide 1</vt:lpstr>
      <vt:lpstr>Slide 2</vt:lpstr>
      <vt:lpstr>Slide 3</vt:lpstr>
      <vt:lpstr>Slide 4</vt:lpstr>
      <vt:lpstr>Slide 5</vt:lpstr>
      <vt:lpstr>Slide 6</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Fikom</dc:creator>
  <cp:lastModifiedBy>Windows7</cp:lastModifiedBy>
  <cp:revision>51</cp:revision>
  <dcterms:created xsi:type="dcterms:W3CDTF">2016-04-26T09:04:15Z</dcterms:created>
  <dcterms:modified xsi:type="dcterms:W3CDTF">2017-04-24T02:56:33Z</dcterms:modified>
</cp:coreProperties>
</file>